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59" r:id="rId6"/>
    <p:sldId id="260" r:id="rId7"/>
    <p:sldId id="263" r:id="rId8"/>
    <p:sldId id="261" r:id="rId9"/>
    <p:sldId id="262" r:id="rId10"/>
    <p:sldId id="264" r:id="rId11"/>
    <p:sldId id="265" r:id="rId12"/>
    <p:sldId id="268" r:id="rId13"/>
    <p:sldId id="267" r:id="rId14"/>
    <p:sldId id="269" r:id="rId15"/>
    <p:sldId id="270" r:id="rId16"/>
    <p:sldId id="271" r:id="rId17"/>
    <p:sldId id="275" r:id="rId18"/>
    <p:sldId id="272" r:id="rId19"/>
    <p:sldId id="273" r:id="rId20"/>
    <p:sldId id="274"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C8DDB-F874-422E-B1E3-A21CBD03C2B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361267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C8DDB-F874-422E-B1E3-A21CBD03C2B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2903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C8DDB-F874-422E-B1E3-A21CBD03C2B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71777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C8DDB-F874-422E-B1E3-A21CBD03C2B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76413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3C8DDB-F874-422E-B1E3-A21CBD03C2B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202933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C8DDB-F874-422E-B1E3-A21CBD03C2B3}"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55521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C8DDB-F874-422E-B1E3-A21CBD03C2B3}"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313714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C8DDB-F874-422E-B1E3-A21CBD03C2B3}"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192500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C8DDB-F874-422E-B1E3-A21CBD03C2B3}"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113695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3C8DDB-F874-422E-B1E3-A21CBD03C2B3}"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60236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3C8DDB-F874-422E-B1E3-A21CBD03C2B3}"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10A3D-3E4F-457C-9245-4F39954ED472}" type="slidenum">
              <a:rPr lang="en-US" smtClean="0"/>
              <a:t>‹#›</a:t>
            </a:fld>
            <a:endParaRPr lang="en-US"/>
          </a:p>
        </p:txBody>
      </p:sp>
    </p:spTree>
    <p:extLst>
      <p:ext uri="{BB962C8B-B14F-4D97-AF65-F5344CB8AC3E}">
        <p14:creationId xmlns:p14="http://schemas.microsoft.com/office/powerpoint/2010/main" val="222284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C8DDB-F874-422E-B1E3-A21CBD03C2B3}"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10A3D-3E4F-457C-9245-4F39954ED472}" type="slidenum">
              <a:rPr lang="en-US" smtClean="0"/>
              <a:t>‹#›</a:t>
            </a:fld>
            <a:endParaRPr lang="en-US"/>
          </a:p>
        </p:txBody>
      </p:sp>
    </p:spTree>
    <p:extLst>
      <p:ext uri="{BB962C8B-B14F-4D97-AF65-F5344CB8AC3E}">
        <p14:creationId xmlns:p14="http://schemas.microsoft.com/office/powerpoint/2010/main" val="424433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Key Recovery Attack on The Cubic ABC Simple-Matrix Encryption Scheme</a:t>
            </a:r>
            <a:endParaRPr lang="en-US" dirty="0"/>
          </a:p>
        </p:txBody>
      </p:sp>
      <p:sp>
        <p:nvSpPr>
          <p:cNvPr id="3" name="Subtitle 2"/>
          <p:cNvSpPr>
            <a:spLocks noGrp="1"/>
          </p:cNvSpPr>
          <p:nvPr>
            <p:ph type="subTitle" idx="1"/>
          </p:nvPr>
        </p:nvSpPr>
        <p:spPr/>
        <p:txBody>
          <a:bodyPr/>
          <a:lstStyle/>
          <a:p>
            <a:r>
              <a:rPr lang="en-US" dirty="0" smtClean="0"/>
              <a:t>Dustin Moody, Ray Perlner, Daniel Smith-Tone</a:t>
            </a:r>
            <a:endParaRPr lang="en-US" dirty="0"/>
          </a:p>
        </p:txBody>
      </p:sp>
    </p:spTree>
    <p:extLst>
      <p:ext uri="{BB962C8B-B14F-4D97-AF65-F5344CB8AC3E}">
        <p14:creationId xmlns:p14="http://schemas.microsoft.com/office/powerpoint/2010/main" val="268433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pPr algn="ctr"/>
                <a:r>
                  <a:rPr lang="en-US" dirty="0" smtClean="0"/>
                  <a:t>Some properties of band-space differentials.</a:t>
                </a:r>
                <a:br>
                  <a:rPr lang="en-US" dirty="0" smtClean="0"/>
                </a:br>
                <a:r>
                  <a:rPr lang="en-US" sz="3200" dirty="0" smtClean="0"/>
                  <a:t>(in the </a:t>
                </a:r>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𝑢</m:t>
                        </m:r>
                        <m:r>
                          <a:rPr lang="en-US" sz="3200" b="0" i="1" dirty="0" smtClean="0">
                            <a:latin typeface="Cambria Math" panose="02040503050406030204" pitchFamily="18" charset="0"/>
                          </a:rPr>
                          <m:t>′</m:t>
                        </m:r>
                      </m:e>
                      <m:sub>
                        <m:r>
                          <a:rPr lang="en-US" sz="3200" b="0" i="1" dirty="0" smtClean="0">
                            <a:latin typeface="Cambria Math" panose="02040503050406030204" pitchFamily="18" charset="0"/>
                          </a:rPr>
                          <m:t>𝑖</m:t>
                        </m:r>
                      </m:sub>
                    </m:sSub>
                  </m:oMath>
                </a14:m>
                <a:r>
                  <a:rPr lang="en-US" sz="3200" dirty="0" smtClean="0"/>
                  <a:t> basis)</a:t>
                </a:r>
                <a:endParaRPr lang="en-US" sz="3200"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580" t="-7373" r="-464" b="-87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en-US" dirty="0" smtClean="0"/>
                  <a:t>For three vectors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ℬ𝒦</m:t>
                        </m:r>
                      </m:e>
                      <m:sub>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b="0" dirty="0" smtClean="0">
                    <a:latin typeface="Cambria Math" panose="02040503050406030204" pitchFamily="18" charset="0"/>
                    <a:ea typeface="Cambria Math" panose="02040503050406030204" pitchFamily="18" charset="0"/>
                  </a:rPr>
                  <a:t>:</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3</m:t>
                              </m:r>
                            </m:sub>
                          </m:sSub>
                        </m:e>
                      </m:d>
                      <m:r>
                        <a:rPr lang="en-US" b="0" i="0"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endParaRPr lang="en-US" dirty="0" smtClean="0"/>
              </a:p>
              <a:p>
                <a:r>
                  <a:rPr lang="en-US" dirty="0" smtClean="0"/>
                  <a:t>For two vectors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ℬ𝒦</m:t>
                        </m:r>
                      </m:e>
                      <m:sub>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dirty="0" smtClean="0"/>
                  <a:t>:</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m:t>
                                  </m:r>
                                </m:sup>
                              </m:sSup>
                            </m:e>
                            <m:sub>
                              <m:r>
                                <a:rPr lang="en-US" b="0" i="1" smtClean="0">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m:t>
                                  </m:r>
                                </m:sup>
                              </m:sSup>
                            </m:e>
                            <m:sub>
                              <m:r>
                                <a:rPr lang="en-US" b="0" i="1" smtClean="0">
                                  <a:latin typeface="Cambria Math" panose="02040503050406030204" pitchFamily="18" charset="0"/>
                                  <a:ea typeface="Cambria Math" panose="02040503050406030204" pitchFamily="18" charset="0"/>
                                </a:rPr>
                                <m:t>𝑠</m:t>
                              </m:r>
                            </m:sub>
                          </m:sSub>
                        </m:e>
                      </m:d>
                      <m:r>
                        <a:rPr lang="en-US" b="0" i="1" smtClean="0">
                          <a:latin typeface="Cambria Math" panose="02040503050406030204" pitchFamily="18" charset="0"/>
                          <a:ea typeface="Cambria Math" panose="02040503050406030204" pitchFamily="18" charset="0"/>
                        </a:rPr>
                        <m:t>,0,…,0)</m:t>
                      </m:r>
                    </m:oMath>
                  </m:oMathPara>
                </a14:m>
                <a:endParaRPr lang="en-US" dirty="0" smtClean="0"/>
              </a:p>
              <a:p>
                <a:pPr lvl="1"/>
                <a:r>
                  <a:rPr lang="en-US" dirty="0" smtClean="0"/>
                  <a:t>Note that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dirty="0" smtClean="0"/>
                  <a:t> maps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smtClean="0"/>
                  <a:t> to an </a:t>
                </a:r>
                <a14:m>
                  <m:oMath xmlns:m="http://schemas.openxmlformats.org/officeDocument/2006/math">
                    <m:r>
                      <a:rPr lang="en-US" b="0" i="1" smtClean="0">
                        <a:latin typeface="Cambria Math" panose="02040503050406030204" pitchFamily="18" charset="0"/>
                      </a:rPr>
                      <m:t>𝑠</m:t>
                    </m:r>
                  </m:oMath>
                </a14:m>
                <a:r>
                  <a:rPr lang="en-US" dirty="0" smtClean="0"/>
                  <a:t>-dimensional subspace of linear forms</a:t>
                </a:r>
              </a:p>
              <a:p>
                <a:endParaRPr lang="en-US" dirty="0"/>
              </a:p>
              <a:p>
                <a:r>
                  <a:rPr lang="en-US" dirty="0" smtClean="0"/>
                  <a:t>For one vector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ℬ𝒦</m:t>
                        </m:r>
                      </m:e>
                      <m:sub>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dirty="0" smtClean="0"/>
                  <a:t>:</a:t>
                </a: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0"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e>
                      </m:d>
                      <m:r>
                        <a:rPr lang="en-US" b="0" i="0"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𝑆</m:t>
                                </m:r>
                              </m:e>
                              <m:e>
                                <m:m>
                                  <m:mPr>
                                    <m:mcs>
                                      <m:mc>
                                        <m:mcPr>
                                          <m:count m:val="3"/>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e>
                                      <m:r>
                                        <a:rPr lang="en-US" b="0" i="1" smtClean="0">
                                          <a:latin typeface="Cambria Math" panose="02040503050406030204" pitchFamily="18" charset="0"/>
                                          <a:ea typeface="Cambria Math" panose="02040503050406030204" pitchFamily="18" charset="0"/>
                                        </a:rPr>
                                        <m:t>𝑅</m:t>
                                      </m:r>
                                    </m:e>
                                    <m:e>
                                      <m:r>
                                        <a:rPr lang="en-US" b="0" i="1" smtClean="0">
                                          <a:latin typeface="Cambria Math" panose="02040503050406030204" pitchFamily="18" charset="0"/>
                                          <a:ea typeface="Cambria Math" panose="02040503050406030204" pitchFamily="18" charset="0"/>
                                        </a:rPr>
                                        <m:t>−</m:t>
                                      </m:r>
                                    </m:e>
                                  </m:mr>
                                </m:m>
                              </m:e>
                            </m:mr>
                            <m:m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mr>
                                  <m:m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𝑇</m:t>
                                          </m:r>
                                        </m:sup>
                                      </m:sSup>
                                    </m:e>
                                  </m:mr>
                                  <m:mr>
                                    <m:e>
                                      <m:r>
                                        <a:rPr lang="en-US" b="0" i="1" smtClean="0">
                                          <a:latin typeface="Cambria Math" panose="02040503050406030204" pitchFamily="18" charset="0"/>
                                          <a:ea typeface="Cambria Math" panose="02040503050406030204" pitchFamily="18" charset="0"/>
                                        </a:rPr>
                                        <m:t>|</m:t>
                                      </m:r>
                                    </m:e>
                                  </m:mr>
                                </m:m>
                              </m:e>
                              <m:e>
                                <m:r>
                                  <a:rPr lang="en-US" b="0" i="1" smtClean="0">
                                    <a:latin typeface="Cambria Math" panose="02040503050406030204" pitchFamily="18" charset="0"/>
                                    <a:ea typeface="Cambria Math" panose="02040503050406030204" pitchFamily="18" charset="0"/>
                                  </a:rPr>
                                  <m:t>0</m:t>
                                </m:r>
                              </m:e>
                            </m:mr>
                          </m:m>
                        </m:e>
                      </m:d>
                    </m:oMath>
                  </m:oMathPara>
                </a14:m>
                <a:endParaRPr lang="en-US" dirty="0" smtClean="0"/>
              </a:p>
              <a:p>
                <a:pPr lvl="1"/>
                <a:endParaRPr lang="en-US" dirty="0" smtClean="0"/>
              </a:p>
              <a:p>
                <a:pPr lvl="1"/>
                <a:r>
                  <a:rPr lang="en-US" dirty="0" smtClean="0"/>
                  <a:t>Note that the rank of the resulting 2-tensor (matrix) is at most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𝑠</m:t>
                    </m:r>
                  </m:oMath>
                </a14:m>
                <a:r>
                  <a:rPr lang="en-US" dirty="0" smtClean="0"/>
                  <a:t>.</a:t>
                </a:r>
              </a:p>
              <a:p>
                <a:r>
                  <a:rPr lang="en-US" dirty="0" smtClean="0"/>
                  <a:t>But the components of the public key aren’t band-space maps, but linear combinations of them, under the private transformation </a:t>
                </a:r>
                <a14:m>
                  <m:oMath xmlns:m="http://schemas.openxmlformats.org/officeDocument/2006/math">
                    <m:r>
                      <a:rPr lang="en-US" b="0" i="1" smtClean="0">
                        <a:latin typeface="Cambria Math" panose="02040503050406030204" pitchFamily="18" charset="0"/>
                        <a:ea typeface="Cambria Math" panose="02040503050406030204" pitchFamily="18" charset="0"/>
                      </a:rPr>
                      <m:t>𝒯</m:t>
                    </m:r>
                  </m:oMath>
                </a14:m>
                <a:r>
                  <a:rPr lang="en-US" dirty="0" smtClean="0"/>
                  <a:t>, since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𝑝𝑢𝑏</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𝒯</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𝒰</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06" t="-2381" b="-1681"/>
                </a:stretch>
              </a:blipFill>
            </p:spPr>
            <p:txBody>
              <a:bodyPr/>
              <a:lstStyle/>
              <a:p>
                <a:r>
                  <a:rPr lang="en-US">
                    <a:noFill/>
                  </a:rPr>
                  <a:t> </a:t>
                </a:r>
              </a:p>
            </p:txBody>
          </p:sp>
        </mc:Fallback>
      </mc:AlternateContent>
    </p:spTree>
    <p:extLst>
      <p:ext uri="{BB962C8B-B14F-4D97-AF65-F5344CB8AC3E}">
        <p14:creationId xmlns:p14="http://schemas.microsoft.com/office/powerpoint/2010/main" val="5324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attack strategy</a:t>
            </a:r>
            <a:br>
              <a:rPr lang="en-US" dirty="0" smtClean="0"/>
            </a:br>
            <a:r>
              <a:rPr lang="en-US" dirty="0" smtClean="0"/>
              <a:t>(Modified </a:t>
            </a:r>
            <a:r>
              <a:rPr lang="en-US" dirty="0" err="1" smtClean="0"/>
              <a:t>MinRank</a:t>
            </a:r>
            <a:r>
              <a:rPr lang="en-US" dirty="0" smtClean="0"/>
              <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en-US" dirty="0" smtClean="0"/>
                  <a:t>Select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r>
                  <a:rPr lang="en-US" dirty="0" smtClean="0"/>
                  <a:t>-dimensional vectors,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a14:m>
                <a:r>
                  <a:rPr lang="en-US" dirty="0" smtClean="0"/>
                  <a:t>.</a:t>
                </a:r>
              </a:p>
              <a:p>
                <a:endParaRPr lang="en-US" dirty="0" smtClean="0"/>
              </a:p>
              <a:p>
                <a:r>
                  <a:rPr lang="en-US" dirty="0" smtClean="0"/>
                  <a:t>Solve </a:t>
                </a: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e>
                      </m:nary>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e>
                      </m:nary>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e>
                      </m:d>
                      <m:r>
                        <a:rPr lang="en-US" b="0" i="1" smtClean="0">
                          <a:latin typeface="Cambria Math" panose="02040503050406030204" pitchFamily="18" charset="0"/>
                          <a:ea typeface="Cambria Math" panose="02040503050406030204" pitchFamily="18" charset="0"/>
                        </a:rPr>
                        <m:t>=0</m:t>
                      </m:r>
                    </m:oMath>
                  </m:oMathPara>
                </a14:m>
                <a:endParaRPr lang="en-US" dirty="0" smtClean="0"/>
              </a:p>
              <a:p>
                <a:pPr marL="0" indent="0">
                  <a:buNone/>
                </a:pPr>
                <a:r>
                  <a:rPr lang="en-US" dirty="0" smtClean="0"/>
                  <a:t>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oMath>
                </a14:m>
                <a:r>
                  <a:rPr lang="en-US" dirty="0" smtClean="0"/>
                  <a:t>. </a:t>
                </a:r>
              </a:p>
              <a:p>
                <a:pPr marL="0" indent="0">
                  <a:buNone/>
                </a:pPr>
                <a:endParaRPr lang="en-US" dirty="0"/>
              </a:p>
              <a:p>
                <a:r>
                  <a:rPr lang="en-US" dirty="0" smtClean="0"/>
                  <a:t>Hope that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e>
                    </m:nary>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𝔅</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dirty="0" smtClean="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ℬ𝒦</m:t>
                        </m:r>
                      </m:e>
                      <m:sub>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endParaRPr lang="en-US" dirty="0" smtClean="0"/>
              </a:p>
              <a:p>
                <a:pPr lvl="1"/>
                <a:endParaRPr lang="en-US" dirty="0" smtClean="0"/>
              </a:p>
              <a:p>
                <a:pPr lvl="1"/>
                <a:r>
                  <a:rPr lang="en-US" dirty="0" smtClean="0"/>
                  <a:t>If so, the 2-tensor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e>
                    </m:nary>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oMath>
                </a14:m>
                <a:r>
                  <a:rPr lang="en-US" dirty="0" smtClean="0"/>
                  <a:t> will have rank at most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𝑠</m:t>
                    </m:r>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2241" b="-9244"/>
                </a:stretch>
              </a:blipFill>
            </p:spPr>
            <p:txBody>
              <a:bodyPr/>
              <a:lstStyle/>
              <a:p>
                <a:r>
                  <a:rPr lang="en-US">
                    <a:noFill/>
                  </a:rPr>
                  <a:t> </a:t>
                </a:r>
              </a:p>
            </p:txBody>
          </p:sp>
        </mc:Fallback>
      </mc:AlternateContent>
    </p:spTree>
    <p:extLst>
      <p:ext uri="{BB962C8B-B14F-4D97-AF65-F5344CB8AC3E}">
        <p14:creationId xmlns:p14="http://schemas.microsoft.com/office/powerpoint/2010/main" val="191497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some vectors equal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en-US" dirty="0" smtClean="0"/>
                  <a:t>We can increase the probability that the vectors share a band kernel by setting some of them equal to one another (e.g. by solving:)</a:t>
                </a:r>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e>
                      </m:nary>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e>
                      </m:nary>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=0</m:t>
                      </m:r>
                    </m:oMath>
                  </m:oMathPara>
                </a14:m>
                <a:endParaRPr lang="en-US" dirty="0" smtClean="0"/>
              </a:p>
              <a:p>
                <a:pPr lvl="1"/>
                <a:r>
                  <a:rPr lang="en-US" dirty="0" smtClean="0"/>
                  <a:t>This works in odd characteristic, but in characteristic 2,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=0</m:t>
                    </m:r>
                  </m:oMath>
                </a14:m>
                <a:r>
                  <a:rPr lang="en-US" dirty="0" smtClean="0"/>
                  <a:t> by symmetry. So the best we can do there is:</a:t>
                </a:r>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e>
                      </m:nary>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e>
                      </m:nary>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d>
                      <m:r>
                        <a:rPr lang="en-US" b="0" i="1" smtClean="0">
                          <a:latin typeface="Cambria Math" panose="02040503050406030204" pitchFamily="18" charset="0"/>
                          <a:ea typeface="Cambria Math" panose="02040503050406030204" pitchFamily="18" charset="0"/>
                        </a:rPr>
                        <m:t>=0</m:t>
                      </m:r>
                    </m:oMath>
                  </m:oMathPara>
                </a14:m>
                <a:endParaRPr lang="en-US" dirty="0" smtClean="0"/>
              </a:p>
              <a:p>
                <a:pPr marL="457200" lvl="1" indent="0">
                  <a:buNone/>
                </a:pPr>
                <a:endParaRPr lang="en-US" dirty="0" smtClean="0"/>
              </a:p>
              <a:p>
                <a:pPr marL="457200" lvl="1"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06" t="-2241"/>
                </a:stretch>
              </a:blipFill>
            </p:spPr>
            <p:txBody>
              <a:bodyPr/>
              <a:lstStyle/>
              <a:p>
                <a:r>
                  <a:rPr lang="en-US">
                    <a:noFill/>
                  </a:rPr>
                  <a:t> </a:t>
                </a:r>
              </a:p>
            </p:txBody>
          </p:sp>
        </mc:Fallback>
      </mc:AlternateContent>
    </p:spTree>
    <p:extLst>
      <p:ext uri="{BB962C8B-B14F-4D97-AF65-F5344CB8AC3E}">
        <p14:creationId xmlns:p14="http://schemas.microsoft.com/office/powerpoint/2010/main" val="209220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likely are random vectors to share a band kernel?</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p:txBody>
              <a:bodyPr>
                <a:normAutofit fontScale="77500" lnSpcReduction="20000"/>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smtClean="0"/>
                  <a:t>, … share a band kernel if there is a nontrivial linear relation on the columns of the matrix at right:</a:t>
                </a:r>
                <a:endParaRPr lang="en-US" dirty="0"/>
              </a:p>
              <a:p>
                <a:endParaRPr lang="en-US" dirty="0" smtClean="0"/>
              </a:p>
              <a:p>
                <a:r>
                  <a:rPr lang="en-US" dirty="0" smtClean="0"/>
                  <a:t>If all four vectors are randomly chosen it’s a random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𝑠</m:t>
                    </m:r>
                  </m:oMath>
                </a14:m>
                <a:r>
                  <a:rPr lang="en-US" dirty="0" smtClean="0"/>
                  <a:t> </a:t>
                </a:r>
                <a:endParaRPr lang="en-US" dirty="0" smtClean="0"/>
              </a:p>
              <a:p>
                <a:pPr lvl="1"/>
                <a:r>
                  <a:rPr lang="en-US" dirty="0" smtClean="0">
                    <a:sym typeface="Wingdings" panose="05000000000000000000" pitchFamily="2" charset="2"/>
                  </a:rPr>
                  <a:t>Probability is </a:t>
                </a:r>
                <a14:m>
                  <m:oMath xmlns:m="http://schemas.openxmlformats.org/officeDocument/2006/math">
                    <m:r>
                      <a:rPr lang="en-US" b="0" i="0" smtClean="0">
                        <a:latin typeface="Cambria Math" panose="02040503050406030204" pitchFamily="18" charset="0"/>
                        <a:sym typeface="Wingdings" panose="05000000000000000000" pitchFamily="2" charset="2"/>
                      </a:rPr>
                      <m:t>~</m:t>
                    </m:r>
                    <m:sSup>
                      <m:sSupPr>
                        <m:ctrlPr>
                          <a:rPr lang="en-US" i="1" smtClean="0">
                            <a:latin typeface="Cambria Math" panose="02040503050406030204" pitchFamily="18" charset="0"/>
                            <a:sym typeface="Wingdings" panose="05000000000000000000" pitchFamily="2" charset="2"/>
                          </a:rPr>
                        </m:ctrlPr>
                      </m:sSupPr>
                      <m:e>
                        <m:f>
                          <m:fPr>
                            <m:ctrlPr>
                              <a:rPr lang="en-US" i="1" smtClean="0">
                                <a:latin typeface="Cambria Math" panose="02040503050406030204" pitchFamily="18" charset="0"/>
                                <a:sym typeface="Wingdings" panose="05000000000000000000" pitchFamily="2" charset="2"/>
                              </a:rPr>
                            </m:ctrlPr>
                          </m:fPr>
                          <m:num>
                            <m:r>
                              <a:rPr lang="en-US" b="0" i="1" smtClean="0">
                                <a:latin typeface="Cambria Math" panose="02040503050406030204" pitchFamily="18" charset="0"/>
                                <a:sym typeface="Wingdings" panose="05000000000000000000" pitchFamily="2" charset="2"/>
                              </a:rPr>
                              <m:t>1</m:t>
                            </m:r>
                          </m:num>
                          <m:den>
                            <m:r>
                              <a:rPr lang="en-US" b="0" i="1" smtClean="0">
                                <a:latin typeface="Cambria Math" panose="02040503050406030204" pitchFamily="18" charset="0"/>
                                <a:sym typeface="Wingdings" panose="05000000000000000000" pitchFamily="2" charset="2"/>
                              </a:rPr>
                              <m:t>𝑞</m:t>
                            </m:r>
                            <m:r>
                              <a:rPr lang="en-US" b="0" i="1" smtClean="0">
                                <a:latin typeface="Cambria Math" panose="02040503050406030204" pitchFamily="18" charset="0"/>
                                <a:sym typeface="Wingdings" panose="05000000000000000000" pitchFamily="2" charset="2"/>
                              </a:rPr>
                              <m:t>−1</m:t>
                            </m:r>
                          </m:den>
                        </m:f>
                        <m:r>
                          <a:rPr lang="en-US" b="0" i="1" smtClean="0">
                            <a:latin typeface="Cambria Math" panose="02040503050406030204" pitchFamily="18" charset="0"/>
                            <a:sym typeface="Wingdings" panose="05000000000000000000" pitchFamily="2" charset="2"/>
                          </a:rPr>
                          <m:t>𝑞</m:t>
                        </m:r>
                      </m:e>
                      <m:sup>
                        <m:r>
                          <a:rPr lang="en-US" b="0" i="1" smtClean="0">
                            <a:latin typeface="Cambria Math" panose="02040503050406030204" pitchFamily="18" charset="0"/>
                            <a:sym typeface="Wingdings" panose="05000000000000000000" pitchFamily="2" charset="2"/>
                          </a:rPr>
                          <m:t>−2</m:t>
                        </m:r>
                        <m:r>
                          <a:rPr lang="en-US" b="0" i="1" smtClean="0">
                            <a:latin typeface="Cambria Math" panose="02040503050406030204" pitchFamily="18" charset="0"/>
                            <a:sym typeface="Wingdings" panose="05000000000000000000" pitchFamily="2" charset="2"/>
                          </a:rPr>
                          <m:t>𝑠</m:t>
                        </m:r>
                      </m:sup>
                    </m:sSup>
                  </m:oMath>
                </a14:m>
                <a:endParaRPr lang="en-US" dirty="0" smtClean="0">
                  <a:sym typeface="Wingdings" panose="05000000000000000000" pitchFamily="2" charset="2"/>
                </a:endParaRPr>
              </a:p>
              <a:p>
                <a:r>
                  <a:rPr lang="en-US" dirty="0" smtClean="0">
                    <a:sym typeface="Wingdings" panose="05000000000000000000" pitchFamily="2" charset="2"/>
                  </a:rPr>
                  <a:t>If we set a pair of vectors equal            (e.g.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smtClean="0">
                    <a:sym typeface="Wingdings" panose="05000000000000000000" pitchFamily="2" charset="2"/>
                  </a:rPr>
                  <a:t>) it’s a random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𝑠</m:t>
                    </m:r>
                  </m:oMath>
                </a14:m>
                <a:r>
                  <a:rPr lang="en-US" dirty="0" smtClean="0"/>
                  <a:t> </a:t>
                </a:r>
                <a:endParaRPr lang="en-US" dirty="0" smtClean="0"/>
              </a:p>
              <a:p>
                <a:pPr lvl="1"/>
                <a:r>
                  <a:rPr lang="en-US" dirty="0" smtClean="0">
                    <a:sym typeface="Wingdings" panose="05000000000000000000" pitchFamily="2" charset="2"/>
                  </a:rPr>
                  <a:t>Probability is </a:t>
                </a:r>
                <a14:m>
                  <m:oMath xmlns:m="http://schemas.openxmlformats.org/officeDocument/2006/math">
                    <m:r>
                      <a:rPr lang="en-US" b="0" i="0" smtClean="0">
                        <a:latin typeface="Cambria Math" panose="02040503050406030204" pitchFamily="18" charset="0"/>
                        <a:sym typeface="Wingdings" panose="05000000000000000000" pitchFamily="2" charset="2"/>
                      </a:rPr>
                      <m:t>~</m:t>
                    </m:r>
                    <m:sSup>
                      <m:sSupPr>
                        <m:ctrlPr>
                          <a:rPr lang="en-US" i="1" smtClean="0">
                            <a:latin typeface="Cambria Math" panose="02040503050406030204" pitchFamily="18" charset="0"/>
                            <a:sym typeface="Wingdings" panose="05000000000000000000" pitchFamily="2" charset="2"/>
                          </a:rPr>
                        </m:ctrlPr>
                      </m:sSupPr>
                      <m:e>
                        <m:f>
                          <m:fPr>
                            <m:ctrlPr>
                              <a:rPr lang="en-US" i="1" smtClean="0">
                                <a:latin typeface="Cambria Math" panose="02040503050406030204" pitchFamily="18" charset="0"/>
                                <a:sym typeface="Wingdings" panose="05000000000000000000" pitchFamily="2" charset="2"/>
                              </a:rPr>
                            </m:ctrlPr>
                          </m:fPr>
                          <m:num>
                            <m:r>
                              <a:rPr lang="en-US" b="0" i="1" smtClean="0">
                                <a:latin typeface="Cambria Math" panose="02040503050406030204" pitchFamily="18" charset="0"/>
                                <a:sym typeface="Wingdings" panose="05000000000000000000" pitchFamily="2" charset="2"/>
                              </a:rPr>
                              <m:t>1</m:t>
                            </m:r>
                          </m:num>
                          <m:den>
                            <m:r>
                              <a:rPr lang="en-US" b="0" i="1" smtClean="0">
                                <a:latin typeface="Cambria Math" panose="02040503050406030204" pitchFamily="18" charset="0"/>
                                <a:sym typeface="Wingdings" panose="05000000000000000000" pitchFamily="2" charset="2"/>
                              </a:rPr>
                              <m:t>𝑞</m:t>
                            </m:r>
                            <m:r>
                              <a:rPr lang="en-US" b="0" i="1" smtClean="0">
                                <a:latin typeface="Cambria Math" panose="02040503050406030204" pitchFamily="18" charset="0"/>
                                <a:sym typeface="Wingdings" panose="05000000000000000000" pitchFamily="2" charset="2"/>
                              </a:rPr>
                              <m:t>−1</m:t>
                            </m:r>
                          </m:den>
                        </m:f>
                        <m:r>
                          <a:rPr lang="en-US" b="0" i="1" smtClean="0">
                            <a:latin typeface="Cambria Math" panose="02040503050406030204" pitchFamily="18" charset="0"/>
                            <a:sym typeface="Wingdings" panose="05000000000000000000" pitchFamily="2" charset="2"/>
                          </a:rPr>
                          <m:t>𝑞</m:t>
                        </m:r>
                      </m:e>
                      <m:sup>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𝑠</m:t>
                        </m:r>
                      </m:sup>
                    </m:sSup>
                  </m:oMath>
                </a14:m>
                <a:endParaRPr lang="en-US" dirty="0" smtClean="0">
                  <a:sym typeface="Wingdings" panose="05000000000000000000" pitchFamily="2" charset="2"/>
                </a:endParaRPr>
              </a:p>
              <a:p>
                <a:r>
                  <a:rPr lang="en-US" dirty="0" smtClean="0">
                    <a:sym typeface="Wingdings" panose="05000000000000000000" pitchFamily="2" charset="2"/>
                  </a:rPr>
                  <a:t>If we set two pairs  of vectors equal     (e.g.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smtClean="0">
                    <a:sym typeface="Wingdings" panose="05000000000000000000" pitchFamily="2" charset="2"/>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a14:m>
                <a:r>
                  <a:rPr lang="en-US" dirty="0" smtClean="0">
                    <a:sym typeface="Wingdings" panose="05000000000000000000" pitchFamily="2" charset="2"/>
                  </a:rPr>
                  <a:t>)                              it’s a random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𝑠</m:t>
                    </m:r>
                  </m:oMath>
                </a14:m>
                <a:r>
                  <a:rPr lang="en-US" dirty="0" smtClean="0"/>
                  <a:t> </a:t>
                </a:r>
                <a:endParaRPr lang="en-US" dirty="0" smtClean="0"/>
              </a:p>
              <a:p>
                <a:pPr lvl="1"/>
                <a:r>
                  <a:rPr lang="en-US" dirty="0" smtClean="0">
                    <a:sym typeface="Wingdings" panose="05000000000000000000" pitchFamily="2" charset="2"/>
                  </a:rPr>
                  <a:t>Probability is </a:t>
                </a:r>
                <a14:m>
                  <m:oMath xmlns:m="http://schemas.openxmlformats.org/officeDocument/2006/math">
                    <m:r>
                      <a:rPr lang="en-US" b="0" i="0" smtClean="0">
                        <a:latin typeface="Cambria Math" panose="02040503050406030204" pitchFamily="18" charset="0"/>
                        <a:sym typeface="Wingdings" panose="05000000000000000000" pitchFamily="2" charset="2"/>
                      </a:rPr>
                      <m:t>~</m:t>
                    </m:r>
                    <m:f>
                      <m:fPr>
                        <m:ctrlPr>
                          <a:rPr lang="en-US" b="0" i="1" smtClean="0">
                            <a:latin typeface="Cambria Math" panose="02040503050406030204" pitchFamily="18" charset="0"/>
                            <a:sym typeface="Wingdings" panose="05000000000000000000" pitchFamily="2" charset="2"/>
                          </a:rPr>
                        </m:ctrlPr>
                      </m:fPr>
                      <m:num>
                        <m:r>
                          <a:rPr lang="en-US" b="0" i="1" smtClean="0">
                            <a:latin typeface="Cambria Math" panose="02040503050406030204" pitchFamily="18" charset="0"/>
                            <a:sym typeface="Wingdings" panose="05000000000000000000" pitchFamily="2" charset="2"/>
                          </a:rPr>
                          <m:t>1</m:t>
                        </m:r>
                      </m:num>
                      <m:den>
                        <m:r>
                          <a:rPr lang="en-US" b="0" i="1" smtClean="0">
                            <a:latin typeface="Cambria Math" panose="02040503050406030204" pitchFamily="18" charset="0"/>
                            <a:sym typeface="Wingdings" panose="05000000000000000000" pitchFamily="2" charset="2"/>
                          </a:rPr>
                          <m:t>𝑞</m:t>
                        </m:r>
                        <m:r>
                          <a:rPr lang="en-US" b="0" i="1" smtClean="0">
                            <a:latin typeface="Cambria Math" panose="02040503050406030204" pitchFamily="18" charset="0"/>
                            <a:sym typeface="Wingdings" panose="05000000000000000000" pitchFamily="2" charset="2"/>
                          </a:rPr>
                          <m:t>−1</m:t>
                        </m:r>
                      </m:den>
                    </m:f>
                  </m:oMath>
                </a14:m>
                <a:endParaRPr lang="en-US" dirty="0">
                  <a:sym typeface="Wingdings" panose="05000000000000000000" pitchFamily="2" charset="2"/>
                </a:endParaRPr>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blipFill>
                <a:blip r:embed="rId2"/>
                <a:stretch>
                  <a:fillRect l="-1412" t="-2801" r="-2000" b="-140"/>
                </a:stretch>
              </a:blipFill>
            </p:spPr>
            <p:txBody>
              <a:bodyPr/>
              <a:lstStyle/>
              <a:p>
                <a:r>
                  <a:rPr lang="en-US">
                    <a:noFill/>
                  </a:rPr>
                  <a:t> </a:t>
                </a:r>
              </a:p>
            </p:txBody>
          </p:sp>
        </mc:Fallback>
      </mc:AlternateContent>
      <p:pic>
        <p:nvPicPr>
          <p:cNvPr id="7" name="Content Placeholder 6"/>
          <p:cNvPicPr>
            <a:picLocks noGrp="1" noChangeAspect="1"/>
          </p:cNvPicPr>
          <p:nvPr>
            <p:ph sz="half" idx="2"/>
          </p:nvPr>
        </p:nvPicPr>
        <p:blipFill>
          <a:blip r:embed="rId3"/>
          <a:stretch>
            <a:fillRect/>
          </a:stretch>
        </p:blipFill>
        <p:spPr>
          <a:xfrm>
            <a:off x="6096000" y="1825625"/>
            <a:ext cx="5181600" cy="2026622"/>
          </a:xfrm>
          <a:prstGeom prst="rect">
            <a:avLst/>
          </a:prstGeom>
        </p:spPr>
      </p:pic>
    </p:spTree>
    <p:extLst>
      <p:ext uri="{BB962C8B-B14F-4D97-AF65-F5344CB8AC3E}">
        <p14:creationId xmlns:p14="http://schemas.microsoft.com/office/powerpoint/2010/main" val="118020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If the vectors share a band kernel, how likely are we to find a band-space map?</a:t>
            </a:r>
            <a:endParaRPr lang="en-US"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p:txBody>
              <a:bodyPr>
                <a:normAutofit fontScale="92500" lnSpcReduction="20000"/>
              </a:bodyPr>
              <a:lstStyle/>
              <a:p>
                <a:r>
                  <a:rPr lang="en-US" dirty="0" smtClean="0"/>
                  <a:t>We find a band space map if there exists nonzero </a:t>
                </a:r>
                <a14:m>
                  <m:oMath xmlns:m="http://schemas.openxmlformats.org/officeDocument/2006/math">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smtClean="0"/>
                  <a:t> such that:</a:t>
                </a:r>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𝑠</m:t>
                          </m:r>
                        </m:sup>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e>
                      </m:nary>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𝑠</m:t>
                          </m:r>
                        </m:sup>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e>
                      </m:nary>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e>
                      </m:d>
                      <m:r>
                        <a:rPr lang="en-US" b="0" i="1" smtClean="0">
                          <a:latin typeface="Cambria Math" panose="02040503050406030204" pitchFamily="18" charset="0"/>
                          <a:ea typeface="Cambria Math" panose="02040503050406030204" pitchFamily="18" charset="0"/>
                        </a:rPr>
                        <m:t>=0</m:t>
                      </m:r>
                    </m:oMath>
                  </m:oMathPara>
                </a14:m>
                <a:endParaRPr lang="en-US" dirty="0" smtClean="0"/>
              </a:p>
              <a:p>
                <a:r>
                  <a:rPr lang="en-US" dirty="0" smtClean="0"/>
                  <a:t>Recall that</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𝑠</m:t>
                        </m:r>
                      </m:sup>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𝑖</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e>
                    </m:nary>
                  </m:oMath>
                </a14:m>
                <a:r>
                  <a:rPr lang="en-US" dirty="0" smtClean="0"/>
                  <a:t> maps band kernel vectors to an </a:t>
                </a:r>
                <a14:m>
                  <m:oMath xmlns:m="http://schemas.openxmlformats.org/officeDocument/2006/math">
                    <m:r>
                      <a:rPr lang="en-US" b="0" i="1" smtClean="0">
                        <a:latin typeface="Cambria Math" panose="02040503050406030204" pitchFamily="18" charset="0"/>
                      </a:rPr>
                      <m:t>𝑠</m:t>
                    </m:r>
                  </m:oMath>
                </a14:m>
                <a:r>
                  <a:rPr lang="en-US" dirty="0" smtClean="0"/>
                  <a:t>-dimensional space of linear forms.</a:t>
                </a:r>
              </a:p>
              <a:p>
                <a:r>
                  <a:rPr lang="en-US" dirty="0" smtClean="0"/>
                  <a:t>Thus we have </a:t>
                </a:r>
                <a14:m>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𝑠</m:t>
                    </m:r>
                  </m:oMath>
                </a14:m>
                <a:r>
                  <a:rPr lang="en-US" dirty="0" smtClean="0"/>
                  <a:t> (random) linear constrains on </a:t>
                </a:r>
                <a14:m>
                  <m:oMath xmlns:m="http://schemas.openxmlformats.org/officeDocument/2006/math">
                    <m:r>
                      <a:rPr lang="en-US" b="0" i="1" smtClean="0">
                        <a:latin typeface="Cambria Math" panose="02040503050406030204" pitchFamily="18" charset="0"/>
                      </a:rPr>
                      <m:t>𝑠</m:t>
                    </m:r>
                  </m:oMath>
                </a14:m>
                <a:r>
                  <a:rPr lang="en-US" dirty="0" smtClean="0"/>
                  <a:t> variables</a:t>
                </a:r>
              </a:p>
              <a:p>
                <a:pPr lvl="1"/>
                <a:r>
                  <a:rPr lang="en-US" dirty="0" smtClean="0"/>
                  <a:t>The probability that there is a nontrivial solution is </a:t>
                </a:r>
                <a14:m>
                  <m:oMath xmlns:m="http://schemas.openxmlformats.org/officeDocument/2006/math">
                    <m:r>
                      <a:rPr lang="en-US" b="0" i="0" smtClean="0">
                        <a:latin typeface="Cambria Math" panose="02040503050406030204" pitchFamily="18" charset="0"/>
                        <a:sym typeface="Wingdings" panose="05000000000000000000" pitchFamily="2" charset="2"/>
                      </a:rPr>
                      <m:t>~</m:t>
                    </m:r>
                    <m:sSup>
                      <m:sSupPr>
                        <m:ctrlPr>
                          <a:rPr lang="en-US" i="1" smtClean="0">
                            <a:latin typeface="Cambria Math" panose="02040503050406030204" pitchFamily="18" charset="0"/>
                            <a:sym typeface="Wingdings" panose="05000000000000000000" pitchFamily="2" charset="2"/>
                          </a:rPr>
                        </m:ctrlPr>
                      </m:sSupPr>
                      <m:e>
                        <m:f>
                          <m:fPr>
                            <m:ctrlPr>
                              <a:rPr lang="en-US" i="1" smtClean="0">
                                <a:latin typeface="Cambria Math" panose="02040503050406030204" pitchFamily="18" charset="0"/>
                                <a:sym typeface="Wingdings" panose="05000000000000000000" pitchFamily="2" charset="2"/>
                              </a:rPr>
                            </m:ctrlPr>
                          </m:fPr>
                          <m:num>
                            <m:r>
                              <a:rPr lang="en-US" b="0" i="1" smtClean="0">
                                <a:latin typeface="Cambria Math" panose="02040503050406030204" pitchFamily="18" charset="0"/>
                                <a:sym typeface="Wingdings" panose="05000000000000000000" pitchFamily="2" charset="2"/>
                              </a:rPr>
                              <m:t>1</m:t>
                            </m:r>
                          </m:num>
                          <m:den>
                            <m:r>
                              <a:rPr lang="en-US" b="0" i="1" smtClean="0">
                                <a:latin typeface="Cambria Math" panose="02040503050406030204" pitchFamily="18" charset="0"/>
                                <a:sym typeface="Wingdings" panose="05000000000000000000" pitchFamily="2" charset="2"/>
                              </a:rPr>
                              <m:t>𝑞</m:t>
                            </m:r>
                            <m:r>
                              <a:rPr lang="en-US" b="0" i="1" smtClean="0">
                                <a:latin typeface="Cambria Math" panose="02040503050406030204" pitchFamily="18" charset="0"/>
                                <a:sym typeface="Wingdings" panose="05000000000000000000" pitchFamily="2" charset="2"/>
                              </a:rPr>
                              <m:t>−1</m:t>
                            </m:r>
                          </m:den>
                        </m:f>
                        <m:r>
                          <a:rPr lang="en-US" b="0" i="1" smtClean="0">
                            <a:latin typeface="Cambria Math" panose="02040503050406030204" pitchFamily="18" charset="0"/>
                            <a:sym typeface="Wingdings" panose="05000000000000000000" pitchFamily="2" charset="2"/>
                          </a:rPr>
                          <m:t>𝑞</m:t>
                        </m:r>
                      </m:e>
                      <m:sup>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𝑠</m:t>
                        </m:r>
                      </m:sup>
                    </m:sSup>
                  </m:oMath>
                </a14:m>
                <a:endParaRPr lang="en-US" dirty="0" smtClean="0"/>
              </a:p>
              <a:p>
                <a:pPr marL="0" indent="0">
                  <a:buNone/>
                </a:pPr>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Tree>
    <p:extLst>
      <p:ext uri="{BB962C8B-B14F-4D97-AF65-F5344CB8AC3E}">
        <p14:creationId xmlns:p14="http://schemas.microsoft.com/office/powerpoint/2010/main" val="25390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a space of solutions do we have to search through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r>
                  <a:rPr lang="en-US" dirty="0" smtClean="0"/>
                  <a:t>Even if a low rank solution exists to</a:t>
                </a:r>
              </a:p>
              <a:p>
                <a:pPr marL="0" indent="0">
                  <a:buNone/>
                </a:pPr>
                <a14:m>
                  <m:oMathPara xmlns:m="http://schemas.openxmlformats.org/officeDocument/2006/math">
                    <m:oMathParaPr>
                      <m:jc m:val="centerGroup"/>
                    </m:oMathParaPr>
                    <m:oMath xmlns:m="http://schemas.openxmlformats.org/officeDocument/2006/math">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e>
                      </m:d>
                      <m:r>
                        <a:rPr lang="en-US" sz="2200" b="0" i="1" smtClean="0">
                          <a:latin typeface="Cambria Math" panose="02040503050406030204" pitchFamily="18" charset="0"/>
                          <a:ea typeface="Cambria Math" panose="02040503050406030204" pitchFamily="18" charset="0"/>
                        </a:rPr>
                        <m:t>=0</m:t>
                      </m:r>
                    </m:oMath>
                  </m:oMathPara>
                </a14:m>
                <a:endParaRPr lang="en-US" sz="2200" b="0" dirty="0" smtClean="0">
                  <a:ea typeface="Cambria Math" panose="02040503050406030204" pitchFamily="18" charset="0"/>
                </a:endParaRPr>
              </a:p>
              <a:p>
                <a:pPr marL="0" indent="0">
                  <a:buNone/>
                </a:pPr>
                <a:endParaRPr lang="en-US" sz="2200" dirty="0" smtClean="0"/>
              </a:p>
              <a:p>
                <a:pPr marL="0" indent="0">
                  <a:buNone/>
                </a:pPr>
                <a14:m>
                  <m:oMathPara xmlns:m="http://schemas.openxmlformats.org/officeDocument/2006/math">
                    <m:oMathParaPr>
                      <m:jc m:val="centerGroup"/>
                    </m:oMathParaPr>
                    <m:oMath xmlns:m="http://schemas.openxmlformats.org/officeDocument/2006/math">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e>
                      </m:d>
                      <m:r>
                        <a:rPr lang="en-US" sz="2200" b="0" i="1" smtClean="0">
                          <a:latin typeface="Cambria Math" panose="02040503050406030204" pitchFamily="18" charset="0"/>
                          <a:ea typeface="Cambria Math" panose="02040503050406030204" pitchFamily="18" charset="0"/>
                        </a:rPr>
                        <m:t>=0</m:t>
                      </m:r>
                      <m:r>
                        <a:rPr lang="en-US" sz="2200" b="0" i="1" smtClean="0">
                          <a:latin typeface="Cambria Math" panose="02040503050406030204" pitchFamily="18" charset="0"/>
                          <a:ea typeface="Cambria Math" panose="02040503050406030204" pitchFamily="18" charset="0"/>
                        </a:rPr>
                        <m:t>,</m:t>
                      </m:r>
                    </m:oMath>
                  </m:oMathPara>
                </a14:m>
                <a:endParaRPr lang="en-US" sz="2200" dirty="0" smtClean="0"/>
              </a:p>
              <a:p>
                <a:pPr marL="0" indent="0">
                  <a:buNone/>
                </a:pPr>
                <a:r>
                  <a:rPr lang="en-US" dirty="0" smtClean="0"/>
                  <a:t>it isn’t necessarily the only one.</a:t>
                </a:r>
              </a:p>
              <a:p>
                <a:r>
                  <a:rPr lang="en-US" dirty="0" smtClean="0"/>
                  <a:t>Generically we’d expect a 0 dimensional solution space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r>
                  <a:rPr lang="en-US" dirty="0" smtClean="0"/>
                  <a:t> equations in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r>
                  <a:rPr lang="en-US" dirty="0" smtClean="0"/>
                  <a:t> variables.) However, low characteristic imposes some linear dependencies:</a:t>
                </a:r>
              </a:p>
              <a:p>
                <a:pPr lvl="1"/>
                <a:r>
                  <a:rPr lang="en-US" dirty="0" smtClean="0"/>
                  <a:t>Characteristic 2 </a:t>
                </a:r>
              </a:p>
              <a:p>
                <a:pPr lvl="2"/>
                <a14:m>
                  <m:oMath xmlns:m="http://schemas.openxmlformats.org/officeDocument/2006/math">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e>
                    </m:d>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e>
                    </m:d>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e>
                    </m:d>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e>
                    </m:d>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=0</m:t>
                    </m:r>
                  </m:oMath>
                </a14:m>
                <a:endParaRPr lang="en-US" sz="2200" b="0" dirty="0" smtClean="0">
                  <a:ea typeface="Cambria Math" panose="02040503050406030204" pitchFamily="18" charset="0"/>
                </a:endParaRPr>
              </a:p>
              <a:p>
                <a:pPr lvl="2"/>
                <a:r>
                  <a:rPr lang="en-US" sz="2200" dirty="0" smtClean="0"/>
                  <a:t>And if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oMath>
                </a14:m>
                <a:r>
                  <a:rPr lang="en-US" sz="2200" dirty="0" smtClean="0"/>
                  <a:t>=</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oMath>
                </a14:m>
                <a:r>
                  <a:rPr lang="en-US" sz="2200" dirty="0" smtClean="0"/>
                  <a:t>: </a:t>
                </a:r>
                <a14:m>
                  <m:oMath xmlns:m="http://schemas.openxmlformats.org/officeDocument/2006/math">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e>
                    </m:d>
                    <m:d>
                      <m:dPr>
                        <m:ctrlPr>
                          <a:rPr lang="en-US" sz="2200" b="0" i="1" smtClean="0">
                            <a:latin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e>
                    </m:d>
                    <m:r>
                      <a:rPr lang="en-US" sz="2200" b="0" i="1" smtClean="0">
                        <a:latin typeface="Cambria Math" panose="02040503050406030204" pitchFamily="18" charset="0"/>
                      </a:rPr>
                      <m:t>+</m:t>
                    </m:r>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e>
                    </m:d>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oMath>
                </a14:m>
                <a:r>
                  <a:rPr lang="en-US" sz="2200" dirty="0" smtClean="0"/>
                  <a:t> 0</a:t>
                </a:r>
              </a:p>
              <a:p>
                <a:pPr lvl="2"/>
                <a:endParaRPr lang="en-US" sz="2200" dirty="0" smtClean="0"/>
              </a:p>
              <a:p>
                <a:pPr lvl="2"/>
                <a:r>
                  <a:rPr lang="en-US" sz="2200" dirty="0" smtClean="0"/>
                  <a:t>So we expect a 5 dimensional solution space which requires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𝑞</m:t>
                        </m:r>
                      </m:e>
                      <m:sup>
                        <m:r>
                          <a:rPr lang="en-US" sz="2200" b="0" i="1" smtClean="0">
                            <a:latin typeface="Cambria Math" panose="02040503050406030204" pitchFamily="18" charset="0"/>
                          </a:rPr>
                          <m:t>4</m:t>
                        </m:r>
                      </m:sup>
                    </m:sSup>
                    <m:r>
                      <a:rPr lang="en-US" sz="2200" b="0" i="1" smtClean="0">
                        <a:latin typeface="Cambria Math" panose="02040503050406030204" pitchFamily="18" charset="0"/>
                      </a:rPr>
                      <m:t>+</m:t>
                    </m:r>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𝑞</m:t>
                        </m:r>
                      </m:e>
                      <m:sup>
                        <m:r>
                          <a:rPr lang="en-US" sz="2200" b="0" i="1" smtClean="0">
                            <a:latin typeface="Cambria Math" panose="02040503050406030204" pitchFamily="18" charset="0"/>
                          </a:rPr>
                          <m:t>3</m:t>
                        </m:r>
                      </m:sup>
                    </m:sSup>
                    <m:r>
                      <a:rPr lang="en-US" sz="2200" b="0" i="0" smtClean="0">
                        <a:latin typeface="Cambria Math" panose="02040503050406030204" pitchFamily="18" charset="0"/>
                      </a:rPr>
                      <m:t>+</m:t>
                    </m:r>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𝑞</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r>
                      <a:rPr lang="en-US" sz="2200" b="0" i="1" smtClean="0">
                        <a:latin typeface="Cambria Math" panose="02040503050406030204" pitchFamily="18" charset="0"/>
                      </a:rPr>
                      <m:t>𝑞</m:t>
                    </m:r>
                    <m:r>
                      <a:rPr lang="en-US" sz="2200" b="0" i="1" smtClean="0">
                        <a:latin typeface="Cambria Math" panose="02040503050406030204" pitchFamily="18" charset="0"/>
                      </a:rPr>
                      <m:t>+1</m:t>
                    </m:r>
                  </m:oMath>
                </a14:m>
                <a:r>
                  <a:rPr lang="en-US" sz="2200" dirty="0" smtClean="0"/>
                  <a:t> rank computations to search.</a:t>
                </a:r>
              </a:p>
              <a:p>
                <a:pPr lvl="1"/>
                <a:endParaRPr lang="en-US" dirty="0" smtClean="0"/>
              </a:p>
              <a:p>
                <a:pPr lvl="1"/>
                <a:r>
                  <a:rPr lang="en-US" dirty="0" smtClean="0"/>
                  <a:t>Characteristic 3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smtClean="0"/>
                  <a:t>;</a:t>
                </a: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a14:m>
                <a:r>
                  <a:rPr lang="en-US" dirty="0" smtClean="0"/>
                  <a:t>)</a:t>
                </a:r>
              </a:p>
              <a:p>
                <a:pPr lvl="2"/>
                <a14:m>
                  <m:oMath xmlns:m="http://schemas.openxmlformats.org/officeDocument/2006/math">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e>
                    </m:d>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=1</m:t>
                        </m:r>
                      </m:sub>
                      <m:sup>
                        <m:r>
                          <a:rPr lang="en-US" sz="2200" b="0" i="1" smtClean="0">
                            <a:latin typeface="Cambria Math" panose="02040503050406030204" pitchFamily="18" charset="0"/>
                          </a:rPr>
                          <m:t>2</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2</m:t>
                            </m:r>
                          </m:sup>
                        </m:sSup>
                      </m:sup>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𝐷</m:t>
                            </m:r>
                          </m:e>
                          <m:sup>
                            <m:r>
                              <a:rPr lang="en-US" sz="2200" b="0" i="1" smtClean="0">
                                <a:latin typeface="Cambria Math" panose="02040503050406030204" pitchFamily="18" charset="0"/>
                              </a:rPr>
                              <m:t>2</m:t>
                            </m:r>
                          </m:sup>
                        </m:sSup>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ℰ</m:t>
                            </m:r>
                          </m:e>
                          <m:sub>
                            <m:r>
                              <a:rPr lang="en-US" sz="2200" b="0" i="1" smtClean="0">
                                <a:latin typeface="Cambria Math" panose="02040503050406030204" pitchFamily="18" charset="0"/>
                                <a:ea typeface="Cambria Math" panose="02040503050406030204" pitchFamily="18" charset="0"/>
                              </a:rPr>
                              <m:t>𝑖</m:t>
                            </m:r>
                          </m:sub>
                        </m:sSub>
                      </m:e>
                    </m:nary>
                    <m:d>
                      <m:dPr>
                        <m:ctrlPr>
                          <a:rPr lang="en-US" sz="2200" b="0" i="1" smtClean="0">
                            <a:latin typeface="Cambria Math" panose="02040503050406030204" pitchFamily="18" charset="0"/>
                            <a:ea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e>
                    </m:d>
                    <m:r>
                      <a:rPr lang="en-US" sz="2200" b="0" i="1" smtClean="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=0</m:t>
                    </m:r>
                  </m:oMath>
                </a14:m>
                <a:endParaRPr lang="en-US" sz="2200" dirty="0" smtClean="0"/>
              </a:p>
              <a:p>
                <a:pPr lvl="2"/>
                <a:endParaRPr lang="en-US" sz="2200" dirty="0" smtClean="0"/>
              </a:p>
              <a:p>
                <a:pPr lvl="2"/>
                <a:r>
                  <a:rPr lang="en-US" sz="2200" dirty="0" smtClean="0"/>
                  <a:t>So we expect a 2 dimensional solution space which requires </a:t>
                </a:r>
                <a14:m>
                  <m:oMath xmlns:m="http://schemas.openxmlformats.org/officeDocument/2006/math">
                    <m:r>
                      <a:rPr lang="en-US" sz="2200" b="0" i="1" smtClean="0">
                        <a:latin typeface="Cambria Math" panose="02040503050406030204" pitchFamily="18" charset="0"/>
                      </a:rPr>
                      <m:t>𝑞</m:t>
                    </m:r>
                    <m:r>
                      <a:rPr lang="en-US" sz="2200" b="0" i="1" smtClean="0">
                        <a:latin typeface="Cambria Math" panose="02040503050406030204" pitchFamily="18" charset="0"/>
                      </a:rPr>
                      <m:t>+1</m:t>
                    </m:r>
                  </m:oMath>
                </a14:m>
                <a:r>
                  <a:rPr lang="en-US" sz="2200" dirty="0" smtClean="0"/>
                  <a:t> rank computations to search</a:t>
                </a:r>
                <a:r>
                  <a:rPr lang="en-US" sz="2200" dirty="0" smtClean="0"/>
                  <a:t>.</a:t>
                </a:r>
                <a:endParaRPr lang="en-US" sz="22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32" t="-9524" b="-700"/>
                </a:stretch>
              </a:blipFill>
            </p:spPr>
            <p:txBody>
              <a:bodyPr/>
              <a:lstStyle/>
              <a:p>
                <a:r>
                  <a:rPr lang="en-US">
                    <a:noFill/>
                  </a:rPr>
                  <a:t> </a:t>
                </a:r>
              </a:p>
            </p:txBody>
          </p:sp>
        </mc:Fallback>
      </mc:AlternateContent>
    </p:spTree>
    <p:extLst>
      <p:ext uri="{BB962C8B-B14F-4D97-AF65-F5344CB8AC3E}">
        <p14:creationId xmlns:p14="http://schemas.microsoft.com/office/powerpoint/2010/main" val="277658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Finding a band-space map costs approximately</a:t>
                </a:r>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r>
                          <a:rPr lang="en-US" b="0" i="1" smtClean="0">
                            <a:latin typeface="Cambria Math" panose="02040503050406030204" pitchFamily="18" charset="0"/>
                          </a:rPr>
                          <m:t>𝑠</m:t>
                        </m:r>
                        <m:r>
                          <a:rPr lang="en-US" b="0" i="1" smtClean="0">
                            <a:latin typeface="Cambria Math" panose="02040503050406030204" pitchFamily="18" charset="0"/>
                          </a:rPr>
                          <m:t>+6</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sup>
                    </m:sSup>
                  </m:oMath>
                </a14:m>
                <a:r>
                  <a:rPr lang="en-US" dirty="0" smtClean="0"/>
                  <a:t> for characteristic 2.</a:t>
                </a:r>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m:t>
                        </m:r>
                        <m:r>
                          <a:rPr lang="en-US" b="0" i="1" smtClean="0">
                            <a:latin typeface="Cambria Math" panose="02040503050406030204" pitchFamily="18" charset="0"/>
                          </a:rPr>
                          <m:t>+3</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sup>
                    </m:sSup>
                  </m:oMath>
                </a14:m>
                <a:r>
                  <a:rPr lang="en-US" dirty="0" smtClean="0"/>
                  <a:t> for characteristic </a:t>
                </a:r>
                <a:r>
                  <a:rPr lang="en-US" dirty="0" smtClean="0"/>
                  <a:t>3.</a:t>
                </a:r>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m:t>
                        </m:r>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sup>
                    </m:sSup>
                  </m:oMath>
                </a14:m>
                <a:r>
                  <a:rPr lang="en-US" dirty="0" smtClean="0"/>
                  <a:t> for higher characteristic.</a:t>
                </a:r>
              </a:p>
              <a:p>
                <a:pPr marL="457200" lvl="1" indent="0">
                  <a:buNone/>
                </a:pPr>
                <a:r>
                  <a:rPr lang="en-US" dirty="0" smtClean="0"/>
                  <a:t>(</a:t>
                </a:r>
                <a14:m>
                  <m:oMath xmlns:m="http://schemas.openxmlformats.org/officeDocument/2006/math">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2.373</m:t>
                    </m:r>
                  </m:oMath>
                </a14:m>
                <a:r>
                  <a:rPr lang="en-US" dirty="0" smtClean="0"/>
                  <a:t> is the linear algebra constant.)</a:t>
                </a:r>
              </a:p>
              <a:p>
                <a:endParaRPr lang="en-US" dirty="0"/>
              </a:p>
              <a:p>
                <a:r>
                  <a:rPr lang="en-US" dirty="0" smtClean="0"/>
                  <a:t>Once a band space map is found, a full key recovery is possible at minimal additional cost (see next few slides.)</a:t>
                </a:r>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39562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Recovery: Overall </a:t>
            </a:r>
            <a:r>
              <a:rPr lang="en-US" dirty="0"/>
              <a:t>S</a:t>
            </a:r>
            <a:r>
              <a:rPr lang="en-US" dirty="0" smtClean="0"/>
              <a:t>trategy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en-US" dirty="0" smtClean="0"/>
                  <a:t>Find an equivalent private key. i.e. </a:t>
                </a:r>
                <a14:m>
                  <m:oMath xmlns:m="http://schemas.openxmlformats.org/officeDocument/2006/math">
                    <m:r>
                      <a:rPr lang="en-US" b="0" i="1" smtClean="0">
                        <a:latin typeface="Cambria Math" panose="02040503050406030204" pitchFamily="18" charset="0"/>
                        <a:ea typeface="Cambria Math" panose="02040503050406030204" pitchFamily="18" charset="0"/>
                      </a:rPr>
                      <m:t>𝒯</m:t>
                    </m:r>
                    <m:r>
                      <a:rPr lang="en-US" b="0" i="1" smtClean="0">
                        <a:latin typeface="Cambria Math" panose="02040503050406030204" pitchFamily="18" charset="0"/>
                      </a:rPr>
                      <m:t>′</m:t>
                    </m:r>
                  </m:oMath>
                </a14:m>
                <a:r>
                  <a:rPr lang="en-US" dirty="0" smtClean="0"/>
                  <a:t>,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m:t>
                    </m:r>
                  </m:oMath>
                </a14:m>
                <a:r>
                  <a:rPr lang="en-US" dirty="0" smtClean="0"/>
                  <a:t>, </a:t>
                </a:r>
                <a14:m>
                  <m:oMath xmlns:m="http://schemas.openxmlformats.org/officeDocument/2006/math">
                    <m:r>
                      <a:rPr lang="en-US" b="0" i="1" dirty="0" smtClean="0">
                        <a:latin typeface="Cambria Math" panose="02040503050406030204" pitchFamily="18" charset="0"/>
                      </a:rPr>
                      <m:t>𝐵</m:t>
                    </m:r>
                    <m:r>
                      <a:rPr lang="en-US" b="0" i="1" dirty="0" smtClean="0">
                        <a:latin typeface="Cambria Math" panose="02040503050406030204" pitchFamily="18" charset="0"/>
                      </a:rPr>
                      <m:t>′</m:t>
                    </m:r>
                  </m:oMath>
                </a14:m>
                <a:r>
                  <a:rPr lang="en-US" dirty="0" smtClean="0"/>
                  <a:t>, </a:t>
                </a:r>
                <a14:m>
                  <m:oMath xmlns:m="http://schemas.openxmlformats.org/officeDocument/2006/math">
                    <m:r>
                      <a:rPr lang="en-US" b="0" i="1" dirty="0" smtClean="0">
                        <a:latin typeface="Cambria Math" panose="02040503050406030204" pitchFamily="18" charset="0"/>
                      </a:rPr>
                      <m:t>𝐶</m:t>
                    </m:r>
                    <m:r>
                      <a:rPr lang="en-US" b="0" i="1" dirty="0" smtClean="0">
                        <a:latin typeface="Cambria Math" panose="02040503050406030204" pitchFamily="18" charset="0"/>
                      </a:rPr>
                      <m:t>′</m:t>
                    </m:r>
                  </m:oMath>
                </a14:m>
                <a:r>
                  <a:rPr lang="en-US" dirty="0" smtClean="0"/>
                  <a:t> such that</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𝑥</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𝑢𝑏</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en-US" dirty="0" smtClean="0"/>
              </a:p>
              <a:p>
                <a:pPr lvl="1"/>
                <a:r>
                  <a:rPr lang="en-US" dirty="0" smtClean="0"/>
                  <a:t>Note that </a:t>
                </a:r>
                <a14:m>
                  <m:oMath xmlns:m="http://schemas.openxmlformats.org/officeDocument/2006/math">
                    <m:r>
                      <a:rPr lang="en-US" b="0" i="1" smtClean="0">
                        <a:latin typeface="Cambria Math" panose="02040503050406030204" pitchFamily="18" charset="0"/>
                        <a:ea typeface="Cambria Math" panose="02040503050406030204" pitchFamily="18" charset="0"/>
                      </a:rPr>
                      <m:t>𝒰</m:t>
                    </m:r>
                    <m:r>
                      <a:rPr lang="en-US" b="0" i="1" smtClean="0">
                        <a:latin typeface="Cambria Math" panose="02040503050406030204" pitchFamily="18" charset="0"/>
                      </a:rPr>
                      <m:t>′</m:t>
                    </m:r>
                  </m:oMath>
                </a14:m>
                <a:r>
                  <a:rPr lang="en-US" dirty="0" smtClean="0"/>
                  <a:t> is unnecessary, since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𝒰</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𝑥</m:t>
                            </m:r>
                          </m:e>
                        </m:d>
                      </m:e>
                    </m:d>
                  </m:oMath>
                </a14:m>
                <a:r>
                  <a:rPr lang="en-US" dirty="0" smtClean="0"/>
                  <a:t> is still a random quadratic polynomial in </a:t>
                </a:r>
                <a14:m>
                  <m:oMath xmlns:m="http://schemas.openxmlformats.org/officeDocument/2006/math">
                    <m:r>
                      <a:rPr lang="en-US" b="0" i="1" smtClean="0">
                        <a:latin typeface="Cambria Math" panose="02040503050406030204" pitchFamily="18" charset="0"/>
                      </a:rPr>
                      <m:t>𝑥</m:t>
                    </m:r>
                  </m:oMath>
                </a14:m>
                <a:r>
                  <a:rPr lang="en-US" dirty="0" smtClean="0"/>
                  <a:t> and </a:t>
                </a:r>
                <a14:m>
                  <m:oMath xmlns:m="http://schemas.openxmlformats.org/officeDocument/2006/math">
                    <m:r>
                      <a:rPr lang="en-US" b="0" i="1" smtClean="0">
                        <a:latin typeface="Cambria Math" panose="02040503050406030204" pitchFamily="18" charset="0"/>
                      </a:rPr>
                      <m:t>𝑏</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𝒰</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𝑥</m:t>
                            </m:r>
                          </m:e>
                        </m:d>
                      </m:e>
                    </m:d>
                  </m:oMath>
                </a14:m>
                <a:r>
                  <a:rPr lang="en-US" dirty="0" smtClean="0"/>
                  <a:t> and </a:t>
                </a:r>
                <a14:m>
                  <m:oMath xmlns:m="http://schemas.openxmlformats.org/officeDocument/2006/math">
                    <m:r>
                      <a:rPr lang="en-US" b="0" i="1" smtClean="0">
                        <a:latin typeface="Cambria Math" panose="02040503050406030204" pitchFamily="18" charset="0"/>
                      </a:rPr>
                      <m:t>𝑐</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𝒰</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𝑥</m:t>
                            </m:r>
                          </m:e>
                        </m:d>
                      </m:e>
                    </m:d>
                  </m:oMath>
                </a14:m>
                <a:r>
                  <a:rPr lang="en-US" dirty="0" smtClean="0"/>
                  <a:t> are still random linear polynomials.</a:t>
                </a:r>
              </a:p>
              <a:p>
                <a:r>
                  <a:rPr lang="en-US" dirty="0" smtClean="0"/>
                  <a:t>Multistep process starting with a single band space map and two band kernel vectors:</a:t>
                </a:r>
              </a:p>
              <a:p>
                <a:pPr marL="914400" lvl="1" indent="-457200">
                  <a:buFont typeface="+mj-lt"/>
                  <a:buAutoNum type="arabicPeriod"/>
                </a:pPr>
                <a:r>
                  <a:rPr lang="en-US" dirty="0" smtClean="0"/>
                  <a:t>Solve for the whole band kernel.</a:t>
                </a:r>
              </a:p>
              <a:p>
                <a:pPr marL="914400" lvl="1" indent="-457200">
                  <a:buFont typeface="+mj-lt"/>
                  <a:buAutoNum type="arabicPeriod"/>
                </a:pPr>
                <a:r>
                  <a:rPr lang="en-US" dirty="0" smtClean="0"/>
                  <a:t>Solve for the whole band space.</a:t>
                </a:r>
              </a:p>
              <a:p>
                <a:pPr marL="914400" lvl="1" indent="-457200">
                  <a:buFont typeface="+mj-lt"/>
                  <a:buAutoNum type="arabicPeriod"/>
                </a:pPr>
                <a:r>
                  <a:rPr lang="en-US" dirty="0" smtClean="0"/>
                  <a:t>Solve for a column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smtClean="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smtClean="0"/>
                  <a:t>.</a:t>
                </a:r>
              </a:p>
              <a:p>
                <a:pPr marL="914400" lvl="1" indent="-457200">
                  <a:buFont typeface="+mj-lt"/>
                  <a:buAutoNum type="arabicPeriod"/>
                </a:pPr>
                <a:endParaRPr lang="en-US" dirty="0" smtClean="0"/>
              </a:p>
              <a:p>
                <a:pPr marL="914400" lvl="1" indent="-457200">
                  <a:buFont typeface="+mj-lt"/>
                  <a:buAutoNum type="arabicPeriod"/>
                </a:pPr>
                <a:r>
                  <a:rPr lang="en-US" dirty="0" smtClean="0"/>
                  <a:t>Solve for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oMath>
                </a14:m>
                <a:r>
                  <a:rPr lang="en-US" dirty="0" smtClean="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smtClean="0"/>
                  <a:t>).</a:t>
                </a:r>
                <a:endParaRPr lang="en-US" dirty="0" smtClean="0"/>
              </a:p>
              <a:p>
                <a:pPr marL="914400" lvl="1" indent="-457200">
                  <a:buFont typeface="+mj-lt"/>
                  <a:buAutoNum type="arabicPeriod"/>
                </a:pPr>
                <a:r>
                  <a:rPr lang="en-US" dirty="0" smtClean="0"/>
                  <a:t>Solve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smtClean="0"/>
                  <a:t> 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smtClean="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smtClean="0"/>
                  <a:t>)  and </a:t>
                </a:r>
                <a14:m>
                  <m:oMath xmlns:m="http://schemas.openxmlformats.org/officeDocument/2006/math">
                    <m:r>
                      <a:rPr lang="en-US" b="0" i="1" smtClean="0">
                        <a:latin typeface="Cambria Math" panose="02040503050406030204" pitchFamily="18" charset="0"/>
                        <a:ea typeface="Cambria Math" panose="02040503050406030204" pitchFamily="18" charset="0"/>
                      </a:rPr>
                      <m:t>𝒯</m:t>
                    </m:r>
                    <m:r>
                      <a:rPr lang="en-US" b="0" i="1" smtClean="0">
                        <a:latin typeface="Cambria Math" panose="02040503050406030204" pitchFamily="18" charset="0"/>
                      </a:rPr>
                      <m:t>′</m:t>
                    </m:r>
                  </m:oMath>
                </a14:m>
                <a:r>
                  <a:rPr lang="en-US" dirty="0" smtClean="0"/>
                  <a:t>.</a:t>
                </a:r>
                <a:endParaRPr lang="en-US" dirty="0" smtClean="0"/>
              </a:p>
              <a:p>
                <a:pPr marL="914400" lvl="1" indent="-457200">
                  <a:buFont typeface="+mj-lt"/>
                  <a:buAutoNum type="arabicPeriod"/>
                </a:pPr>
                <a:r>
                  <a:rPr lang="en-US" dirty="0" smtClean="0"/>
                  <a:t>Select another column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smtClean="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smtClean="0"/>
                  <a:t>) and solve for the corresponding band space.</a:t>
                </a:r>
              </a:p>
              <a:p>
                <a:pPr marL="914400" lvl="1" indent="-457200">
                  <a:buFont typeface="+mj-lt"/>
                  <a:buAutoNum type="arabicPeriod"/>
                </a:pPr>
                <a:endParaRPr lang="en-US" dirty="0" smtClean="0"/>
              </a:p>
              <a:p>
                <a:pPr marL="914400" lvl="1" indent="-457200">
                  <a:buFont typeface="+mj-lt"/>
                  <a:buAutoNum type="arabicPeriod"/>
                </a:pPr>
                <a:r>
                  <a:rPr lang="en-US" dirty="0" smtClean="0"/>
                  <a:t>Solve for the band kernel corresponding to the band space in step 6.</a:t>
                </a:r>
              </a:p>
              <a:p>
                <a:pPr marL="914400" lvl="1" indent="-457200">
                  <a:buFont typeface="+mj-lt"/>
                  <a:buAutoNum type="arabicPeriod"/>
                </a:pPr>
                <a:r>
                  <a:rPr lang="en-US" dirty="0" smtClean="0"/>
                  <a:t>Solve for the rest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smtClean="0"/>
                  <a:t>.</a:t>
                </a:r>
              </a:p>
              <a:p>
                <a:pPr marL="914400" lvl="1" indent="-457200">
                  <a:buFont typeface="+mj-lt"/>
                  <a:buAutoNum type="arabicPeriod"/>
                </a:pPr>
                <a:r>
                  <a:rPr lang="en-US" dirty="0" smtClean="0"/>
                  <a:t>Solve for the rest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smtClean="0"/>
                  <a:t> 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Tree>
    <p:extLst>
      <p:ext uri="{BB962C8B-B14F-4D97-AF65-F5344CB8AC3E}">
        <p14:creationId xmlns:p14="http://schemas.microsoft.com/office/powerpoint/2010/main" val="272771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Recovery Step 1: </a:t>
            </a:r>
            <a:br>
              <a:rPr lang="en-US" dirty="0" smtClean="0"/>
            </a:br>
            <a:r>
              <a:rPr lang="en-US" dirty="0" smtClean="0"/>
              <a:t>Solving for the whole band kernel.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Once we’ve found a band-space map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dirty="0" smtClean="0"/>
                  <a:t> and at least two vectors from the band kernel, we can find the whole band kernel by taking the </a:t>
                </a:r>
                <a:r>
                  <a:rPr lang="en-US" i="1" dirty="0" smtClean="0"/>
                  <a:t>span of the union of the kernels </a:t>
                </a:r>
                <a:r>
                  <a:rPr lang="en-US" dirty="0" smtClean="0"/>
                  <a:t>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e>
                    </m:d>
                  </m:oMath>
                </a14:m>
                <a:r>
                  <a:rPr lang="en-US" dirty="0" smtClean="0"/>
                  <a:t>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e>
                    </m:d>
                  </m:oMath>
                </a14:m>
                <a:endParaRPr lang="en-US" dirty="0" smtClean="0"/>
              </a:p>
              <a:p>
                <a:pPr lvl="1"/>
                <a:r>
                  <a:rPr lang="en-US" dirty="0" smtClean="0"/>
                  <a:t>This works because, in a basis including generators of the band kernel </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𝑘</m:t>
                              </m:r>
                            </m:sub>
                          </m:sSub>
                        </m:e>
                      </m:d>
                      <m:r>
                        <a:rPr lang="en-US" b="0" i="0"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𝑘</m:t>
                                    </m:r>
                                  </m:sub>
                                </m:sSub>
                              </m:e>
                              <m:e>
                                <m:m>
                                  <m:mPr>
                                    <m:mcs>
                                      <m:mc>
                                        <m:mcPr>
                                          <m:count m:val="3"/>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𝑘</m:t>
                                          </m:r>
                                        </m:sub>
                                      </m:sSub>
                                    </m:e>
                                    <m:e>
                                      <m:r>
                                        <a:rPr lang="en-US" b="0" i="1" smtClean="0">
                                          <a:latin typeface="Cambria Math" panose="02040503050406030204" pitchFamily="18" charset="0"/>
                                          <a:ea typeface="Cambria Math" panose="02040503050406030204" pitchFamily="18" charset="0"/>
                                        </a:rPr>
                                        <m:t>−</m:t>
                                      </m:r>
                                    </m:e>
                                  </m:mr>
                                </m:m>
                              </m:e>
                            </m:mr>
                            <m:m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e>
                                  </m:mr>
                                  <m:mr>
                                    <m:e>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𝑘</m:t>
                                              </m:r>
                                            </m:sub>
                                          </m:sSub>
                                        </m:e>
                                        <m:sup>
                                          <m:r>
                                            <a:rPr lang="en-US" b="0" i="1" smtClean="0">
                                              <a:latin typeface="Cambria Math" panose="02040503050406030204" pitchFamily="18" charset="0"/>
                                              <a:ea typeface="Cambria Math" panose="02040503050406030204" pitchFamily="18" charset="0"/>
                                            </a:rPr>
                                            <m:t>𝑇</m:t>
                                          </m:r>
                                        </m:sup>
                                      </m:sSup>
                                    </m:e>
                                  </m:mr>
                                  <m:mr>
                                    <m:e>
                                      <m:r>
                                        <a:rPr lang="en-US" b="0" i="1" smtClean="0">
                                          <a:latin typeface="Cambria Math" panose="02040503050406030204" pitchFamily="18" charset="0"/>
                                          <a:ea typeface="Cambria Math" panose="02040503050406030204" pitchFamily="18" charset="0"/>
                                        </a:rPr>
                                        <m:t>|</m:t>
                                      </m:r>
                                    </m:e>
                                  </m:mr>
                                </m:m>
                              </m:e>
                              <m:e>
                                <m:r>
                                  <a:rPr lang="en-US" b="0" i="1" smtClean="0">
                                    <a:latin typeface="Cambria Math" panose="02040503050406030204" pitchFamily="18" charset="0"/>
                                    <a:ea typeface="Cambria Math" panose="02040503050406030204" pitchFamily="18" charset="0"/>
                                  </a:rPr>
                                  <m:t>0</m:t>
                                </m:r>
                              </m:e>
                            </m:mr>
                          </m:m>
                        </m:e>
                      </m:d>
                    </m:oMath>
                  </m:oMathPara>
                </a14:m>
                <a:endParaRPr lang="en-US" dirty="0" smtClean="0"/>
              </a:p>
              <a:p>
                <a:pPr lvl="1"/>
                <a:r>
                  <a:rPr lang="en-US" dirty="0" smtClean="0"/>
                  <a:t>With high probability each kernel contains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𝑠</m:t>
                    </m:r>
                  </m:oMath>
                </a14:m>
                <a:r>
                  <a:rPr lang="en-US" dirty="0" smtClean="0"/>
                  <a:t> basis vectors of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-dimensional band kernel, and the union contains a full basis.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204300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Recovery Step 2: </a:t>
            </a:r>
            <a:br>
              <a:rPr lang="en-US" dirty="0" smtClean="0"/>
            </a:br>
            <a:r>
              <a:rPr lang="en-US" dirty="0" smtClean="0"/>
              <a:t>Solving for the whole band space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The band space maps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a14:m>
                <a:r>
                  <a:rPr lang="en-US" dirty="0" smtClean="0"/>
                  <a:t> are simply the maps in the span of the public equations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𝑖</m:t>
                        </m:r>
                      </m:sub>
                    </m:sSub>
                  </m:oMath>
                </a14:m>
                <a:r>
                  <a:rPr lang="en-US" dirty="0" smtClean="0"/>
                  <a:t> such that</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3</m:t>
                              </m:r>
                            </m:sub>
                          </m:sSub>
                        </m:e>
                      </m:d>
                      <m:r>
                        <a:rPr lang="en-US" b="0" i="0"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ℬ𝒦</m:t>
                          </m:r>
                        </m:e>
                        <m:sub>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m:oMathPara>
                </a14:m>
                <a:endParaRPr lang="en-US" dirty="0" smtClean="0"/>
              </a:p>
              <a:p>
                <a:pPr/>
                <a:endParaRPr lang="en-US" dirty="0"/>
              </a:p>
              <a:p>
                <a:pPr/>
                <a:r>
                  <a:rPr lang="en-US" dirty="0" smtClean="0"/>
                  <a:t> Call a basis of this space </a:t>
                </a:r>
                <a14:m>
                  <m:oMath xmlns:m="http://schemas.openxmlformats.org/officeDocument/2006/math">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72798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Multivariate Cryptography</a:t>
            </a:r>
          </a:p>
          <a:p>
            <a:r>
              <a:rPr lang="en-US" dirty="0" smtClean="0"/>
              <a:t>Cubic ABC</a:t>
            </a:r>
          </a:p>
          <a:p>
            <a:r>
              <a:rPr lang="en-US" dirty="0" smtClean="0"/>
              <a:t>Differential Structure (Band Spaces and Band Kernels)</a:t>
            </a:r>
          </a:p>
          <a:p>
            <a:r>
              <a:rPr lang="en-US" dirty="0" smtClean="0"/>
              <a:t>Finding the Structure</a:t>
            </a:r>
          </a:p>
          <a:p>
            <a:r>
              <a:rPr lang="en-US" dirty="0" smtClean="0"/>
              <a:t>Extending the attack to a full Key Recovery</a:t>
            </a:r>
          </a:p>
          <a:p>
            <a:r>
              <a:rPr lang="en-US" dirty="0" smtClean="0"/>
              <a:t>Conclusion</a:t>
            </a:r>
            <a:endParaRPr lang="en-US" dirty="0"/>
          </a:p>
        </p:txBody>
      </p:sp>
    </p:spTree>
    <p:extLst>
      <p:ext uri="{BB962C8B-B14F-4D97-AF65-F5344CB8AC3E}">
        <p14:creationId xmlns:p14="http://schemas.microsoft.com/office/powerpoint/2010/main" val="153125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US" dirty="0" smtClean="0"/>
                  <a:t>Key Recovery Step 3:</a:t>
                </a:r>
                <a:br>
                  <a:rPr lang="en-US" dirty="0" smtClean="0"/>
                </a:br>
                <a:r>
                  <a:rPr lang="en-US" dirty="0" smtClean="0"/>
                  <a:t>Solving for the space of linear forms in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oMath>
                </a14:m>
                <a:r>
                  <a:rPr lang="en-US" dirty="0" smtClean="0"/>
                  <a:t/>
                </a:r>
                <a:br>
                  <a:rPr lang="en-US" dirty="0" smtClean="0"/>
                </a:br>
                <a:r>
                  <a:rPr lang="en-US" dirty="0" smtClean="0"/>
                  <a:t>(This can be our first column of B’)</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87" t="-28571" b="-3548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These are simply the space of linear forms </a:t>
                </a:r>
                <a14:m>
                  <m:oMath xmlns:m="http://schemas.openxmlformats.org/officeDocument/2006/math">
                    <m:r>
                      <a:rPr lang="en-US" b="0" i="1" smtClean="0">
                        <a:latin typeface="Cambria Math" panose="02040503050406030204" pitchFamily="18" charset="0"/>
                      </a:rPr>
                      <m:t>𝑣</m:t>
                    </m:r>
                  </m:oMath>
                </a14:m>
                <a:r>
                  <a:rPr lang="en-US" dirty="0" smtClean="0"/>
                  <a:t> such that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0" smtClean="0">
                          <a:latin typeface="Cambria Math" panose="02040503050406030204" pitchFamily="18" charset="0"/>
                        </a:rPr>
                        <m:t>)=0</m:t>
                      </m:r>
                    </m:oMath>
                  </m:oMathPara>
                </a14:m>
                <a:endParaRPr lang="en-US" b="0" dirty="0" smtClean="0"/>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ℬ𝒦</m:t>
                          </m:r>
                        </m:e>
                        <m:sub>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ub>
                      </m:sSub>
                    </m:oMath>
                  </m:oMathPara>
                </a14:m>
                <a:endParaRPr lang="en-US" dirty="0" smtClean="0"/>
              </a:p>
              <a:p>
                <a:r>
                  <a:rPr lang="en-US" dirty="0" smtClean="0"/>
                  <a:t>Call a basis of this space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48383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smtClean="0"/>
                  <a:t>Key Recovery Step 4:</a:t>
                </a:r>
                <a:br>
                  <a:rPr lang="en-US" dirty="0" smtClean="0"/>
                </a:br>
                <a:r>
                  <a:rPr lang="en-US" dirty="0" smtClean="0"/>
                  <a:t>Solving for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oMath>
                </a14:m>
                <a:r>
                  <a:rPr lang="en-US" dirty="0" smtClean="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smtClean="0"/>
                  <a:t>)</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14:m>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e>
                    </m:d>
                  </m:oMath>
                </a14:m>
                <a:r>
                  <a:rPr lang="en-US" b="0" i="1" dirty="0" smtClean="0">
                    <a:latin typeface="Cambria Math" panose="02040503050406030204" pitchFamily="18" charset="0"/>
                  </a:rPr>
                  <a:t> </a:t>
                </a:r>
                <a:r>
                  <a:rPr lang="en-US" b="0" dirty="0" smtClean="0">
                    <a:latin typeface="Cambria Math" panose="02040503050406030204" pitchFamily="18" charset="0"/>
                  </a:rPr>
                  <a:t>and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oMath>
                </a14:m>
                <a:r>
                  <a:rPr lang="en-US" b="0" i="1" dirty="0" smtClean="0">
                    <a:latin typeface="Cambria Math" panose="02040503050406030204" pitchFamily="18" charset="0"/>
                  </a:rPr>
                  <a:t> </a:t>
                </a:r>
                <a:r>
                  <a:rPr lang="en-US" b="0" dirty="0" smtClean="0">
                    <a:latin typeface="Cambria Math" panose="02040503050406030204" pitchFamily="18" charset="0"/>
                  </a:rPr>
                  <a:t>are related to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𝑇</m:t>
                        </m:r>
                      </m:sup>
                    </m:sSup>
                  </m:oMath>
                </a14:m>
                <a:r>
                  <a:rPr lang="en-US" b="0" dirty="0" smtClean="0">
                    <a:latin typeface="Cambria Math" panose="02040503050406030204" pitchFamily="18" charset="0"/>
                  </a:rPr>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b="0" dirty="0" smtClean="0">
                    <a:latin typeface="Cambria Math" panose="02040503050406030204" pitchFamily="18" charset="0"/>
                  </a:rPr>
                  <a:t> by simple row operations:</a:t>
                </a:r>
                <a:endParaRPr lang="en-US" b="0" i="1" dirty="0" smtClean="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1</m:t>
                        </m:r>
                      </m:sub>
                    </m:sSub>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ub>
                              </m:sSub>
                            </m:e>
                          </m:mr>
                        </m:m>
                      </m:e>
                    </m:d>
                  </m:oMath>
                </a14:m>
                <a:endParaRPr lang="en-US" dirty="0" smtClean="0"/>
              </a:p>
              <a:p>
                <a:pPr lvl="1"/>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l-GR"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2</m:t>
                        </m:r>
                      </m:sub>
                    </m:sSub>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sub>
                              </m:sSub>
                            </m:e>
                          </m:mr>
                        </m:m>
                      </m:e>
                    </m:d>
                  </m:oMath>
                </a14:m>
                <a:endParaRPr lang="en-US" dirty="0" smtClean="0"/>
              </a:p>
              <a:p>
                <a:r>
                  <a:rPr lang="en-US" dirty="0" smtClean="0"/>
                  <a:t>Therefore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1</m:t>
                            </m:r>
                          </m:sub>
                        </m:sSub>
                      </m:e>
                      <m:sup>
                        <m:r>
                          <a:rPr lang="en-US" b="0" i="1" smtClean="0">
                            <a:latin typeface="Cambria Math" panose="02040503050406030204" pitchFamily="18" charset="0"/>
                          </a:rPr>
                          <m:t>−1</m:t>
                        </m:r>
                      </m:sup>
                    </m:sSup>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2</m:t>
                        </m:r>
                      </m:sub>
                    </m:sSub>
                  </m:oMath>
                </a14:m>
                <a:r>
                  <a:rPr lang="en-US" dirty="0" smtClean="0"/>
                  <a:t> is a solution of</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sub>
                                </m:sSub>
                              </m:e>
                            </m:mr>
                          </m:m>
                        </m:e>
                      </m:d>
                      <m:r>
                        <a:rPr lang="en-US" b="0" i="0"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ub>
                                </m:sSub>
                              </m:e>
                            </m:mr>
                          </m:m>
                        </m:e>
                      </m:d>
                    </m:oMath>
                  </m:oMathPara>
                </a14:m>
                <a:endParaRPr lang="en-US" dirty="0" smtClean="0"/>
              </a:p>
              <a:p>
                <a:r>
                  <a:rPr lang="en-US" dirty="0" smtClean="0"/>
                  <a:t>However, the solution is only unique over polynomials modulo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endParaRPr lang="en-US" dirty="0" smtClean="0"/>
              </a:p>
              <a:p>
                <a:pPr lvl="1"/>
                <a:r>
                  <a:rPr lang="en-US" dirty="0" smtClean="0"/>
                  <a:t>This is because we can get cancellations like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2801" r="-464"/>
                </a:stretch>
              </a:blipFill>
            </p:spPr>
            <p:txBody>
              <a:bodyPr/>
              <a:lstStyle/>
              <a:p>
                <a:r>
                  <a:rPr lang="en-US">
                    <a:noFill/>
                  </a:rPr>
                  <a:t> </a:t>
                </a:r>
              </a:p>
            </p:txBody>
          </p:sp>
        </mc:Fallback>
      </mc:AlternateContent>
    </p:spTree>
    <p:extLst>
      <p:ext uri="{BB962C8B-B14F-4D97-AF65-F5344CB8AC3E}">
        <p14:creationId xmlns:p14="http://schemas.microsoft.com/office/powerpoint/2010/main" val="277862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US" dirty="0" smtClean="0"/>
                  <a:t>Key Recovery Step 5:</a:t>
                </a:r>
                <a:br>
                  <a:rPr lang="en-US" dirty="0" smtClean="0"/>
                </a:br>
                <a:r>
                  <a:rPr lang="en-US" dirty="0" smtClean="0"/>
                  <a:t>Solving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dirty="0" smtClean="0"/>
                  <a:t> and</a:t>
                </a:r>
                <a:r>
                  <a:rPr lang="en-US" b="0" dirty="0" smtClean="0">
                    <a:latin typeface="Cambria Math" panose="02040503050406030204" pitchFamily="18" charset="0"/>
                    <a:ea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oMath>
                </a14:m>
                <a:r>
                  <a:rPr lang="en-US" dirty="0" smtClean="0"/>
                  <a:t> </a:t>
                </a:r>
                <a14:m>
                  <m:oMath xmlns:m="http://schemas.openxmlformats.org/officeDocument/2006/math">
                    <m:r>
                      <m:rPr>
                        <m:nor/>
                      </m:rPr>
                      <a:rPr lang="en-US" dirty="0" smtClean="0"/>
                      <m:t>(</m:t>
                    </m:r>
                    <m:r>
                      <m:rPr>
                        <m:nor/>
                      </m:rPr>
                      <a:rPr lang="en-US" dirty="0" smtClean="0"/>
                      <m:t>mod</m:t>
                    </m:r>
                    <m:r>
                      <m:rPr>
                        <m:nor/>
                      </m:rPr>
                      <a:rPr lang="en-US" dirty="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m:rPr>
                        <m:nor/>
                      </m:rPr>
                      <a:rPr lang="en-US" dirty="0" smtClean="0"/>
                      <m:t>)</m:t>
                    </m:r>
                  </m:oMath>
                </a14:m>
                <a:r>
                  <a:rPr lang="en-US" dirty="0" smtClean="0"/>
                  <a:t> and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87" t="-10138" b="-179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smtClean="0">
                    <a:latin typeface="Cambria Math" panose="02040503050406030204" pitchFamily="18" charset="0"/>
                    <a:ea typeface="Cambria Math" panose="02040503050406030204" pitchFamily="18" charset="0"/>
                  </a:rPr>
                  <a:t>We can solve linear equations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b="0" dirty="0" smtClean="0">
                    <a:latin typeface="Cambria Math" panose="02040503050406030204" pitchFamily="18" charset="0"/>
                    <a:ea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oMath>
                </a14:m>
                <a:r>
                  <a:rPr lang="en-US" b="0" dirty="0" smtClean="0">
                    <a:latin typeface="Cambria Math" panose="02040503050406030204" pitchFamily="18" charset="0"/>
                    <a:ea typeface="Cambria Math" panose="02040503050406030204" pitchFamily="18" charset="0"/>
                  </a:rPr>
                  <a:t>, and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oMath>
                </a14:m>
                <a:r>
                  <a:rPr lang="en-US" dirty="0" smtClean="0"/>
                  <a:t> (mod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oMath>
                </a14:m>
                <a:r>
                  <a:rPr lang="en-US" dirty="0" smtClean="0"/>
                  <a:t>)</a:t>
                </a:r>
                <a:endParaRPr lang="en-US" b="0" dirty="0" smtClean="0">
                  <a:latin typeface="Cambria Math" panose="02040503050406030204" pitchFamily="18" charset="0"/>
                  <a:ea typeface="Cambria Math" panose="02040503050406030204" pitchFamily="18" charset="0"/>
                </a:endParaRPr>
              </a:p>
              <a:p>
                <a:pPr marL="0" indent="0">
                  <a:buNone/>
                </a:pPr>
                <a:endParaRPr lang="en-US" b="0"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𝑢𝑏</m:t>
                          </m:r>
                        </m:sub>
                      </m:sSub>
                      <m:r>
                        <m:rPr>
                          <m:nor/>
                        </m:rPr>
                        <a:rPr lang="en-US" b="0" i="0" smtClean="0">
                          <a:latin typeface="Cambria Math" panose="02040503050406030204" pitchFamily="18" charset="0"/>
                          <a:ea typeface="Cambria Math" panose="02040503050406030204" pitchFamily="18" charset="0"/>
                        </a:rPr>
                        <m:t> </m:t>
                      </m:r>
                      <m:r>
                        <m:rPr>
                          <m:nor/>
                        </m:rPr>
                        <a:rPr lang="en-US" dirty="0" smtClean="0"/>
                        <m:t>(</m:t>
                      </m:r>
                      <m:r>
                        <m:rPr>
                          <m:nor/>
                        </m:rPr>
                        <a:rPr lang="en-US" dirty="0" smtClean="0"/>
                        <m:t>mod</m:t>
                      </m:r>
                      <m:r>
                        <m:rPr>
                          <m:nor/>
                        </m:rPr>
                        <a:rPr lang="en-US" dirty="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m:rPr>
                          <m:nor/>
                        </m:rPr>
                        <a:rPr lang="en-US" dirty="0" smtClean="0"/>
                        <m:t>)</m:t>
                      </m:r>
                    </m:oMath>
                  </m:oMathPara>
                </a14:m>
                <a:endParaRPr lang="en-US" dirty="0"/>
              </a:p>
              <a:p>
                <a:endParaRPr lang="en-US" dirty="0" smtClean="0"/>
              </a:p>
              <a:p>
                <a:r>
                  <a:rPr lang="en-US" dirty="0" smtClean="0"/>
                  <a:t>The solution </a:t>
                </a:r>
                <a14:m>
                  <m:oMath xmlns:m="http://schemas.openxmlformats.org/officeDocument/2006/math">
                    <m:r>
                      <m:rPr>
                        <m:nor/>
                      </m:rPr>
                      <a:rPr lang="en-US" dirty="0" smtClean="0"/>
                      <m:t>(</m:t>
                    </m:r>
                    <m:r>
                      <m:rPr>
                        <m:nor/>
                      </m:rPr>
                      <a:rPr lang="en-US" dirty="0" smtClean="0"/>
                      <m:t>mod</m:t>
                    </m:r>
                    <m:r>
                      <m:rPr>
                        <m:nor/>
                      </m:rPr>
                      <a:rPr lang="en-US" dirty="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m:rPr>
                        <m:nor/>
                      </m:rPr>
                      <a:rPr lang="en-US" dirty="0" smtClean="0"/>
                      <m:t>)</m:t>
                    </m:r>
                  </m:oMath>
                </a14:m>
                <a:r>
                  <a:rPr lang="en-US" dirty="0" smtClean="0"/>
                  <a:t> is (with high probability) unique up to column operations on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e>
                    </m:d>
                  </m:oMath>
                </a14:m>
                <a:endParaRPr lang="en-US" b="0" dirty="0" smtClean="0"/>
              </a:p>
              <a:p>
                <a:pPr lvl="1"/>
                <a:r>
                  <a:rPr lang="en-US" dirty="0" smtClean="0"/>
                  <a:t>i.e. any solution will generate a valid private key.</a:t>
                </a:r>
              </a:p>
              <a:p>
                <a:r>
                  <a:rPr lang="en-US" dirty="0" smtClean="0"/>
                  <a:t>Note that the coefficients of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oMath>
                </a14:m>
                <a:r>
                  <a:rPr lang="en-US" dirty="0" smtClean="0"/>
                  <a:t> are scalars, not polynomials, so </a:t>
                </a:r>
                <a14:m>
                  <m:oMath xmlns:m="http://schemas.openxmlformats.org/officeDocument/2006/math">
                    <m:r>
                      <m:rPr>
                        <m:nor/>
                      </m:rPr>
                      <a:rPr lang="en-US" dirty="0" smtClean="0"/>
                      <m:t>(</m:t>
                    </m:r>
                    <m:r>
                      <m:rPr>
                        <m:nor/>
                      </m:rPr>
                      <a:rPr lang="en-US" dirty="0" smtClean="0"/>
                      <m:t>mod</m:t>
                    </m:r>
                    <m:r>
                      <m:rPr>
                        <m:nor/>
                      </m:rPr>
                      <a:rPr lang="en-US" dirty="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r>
                      <m:rPr>
                        <m:nor/>
                      </m:rPr>
                      <a:rPr lang="en-US" dirty="0" smtClean="0"/>
                      <m:t>)</m:t>
                    </m:r>
                  </m:oMath>
                </a14:m>
                <a:r>
                  <a:rPr lang="en-US" dirty="0" smtClean="0"/>
                  <a:t> does not affect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oMath>
                </a14:m>
                <a:endParaRPr lang="en-US" dirty="0" smtClean="0"/>
              </a:p>
              <a:p>
                <a:pPr lvl="1"/>
                <a:r>
                  <a:rPr lang="en-US" dirty="0" smtClean="0"/>
                  <a:t>We now have our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oMath>
                </a14:m>
                <a:r>
                  <a:rPr lang="en-US" dirty="0" smtClean="0"/>
                  <a:t>.</a:t>
                </a:r>
                <a:endParaRPr lang="en-US" dirty="0" smtClean="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661" b="-2101"/>
                </a:stretch>
              </a:blipFill>
            </p:spPr>
            <p:txBody>
              <a:bodyPr/>
              <a:lstStyle/>
              <a:p>
                <a:r>
                  <a:rPr lang="en-US">
                    <a:noFill/>
                  </a:rPr>
                  <a:t> </a:t>
                </a:r>
              </a:p>
            </p:txBody>
          </p:sp>
        </mc:Fallback>
      </mc:AlternateContent>
    </p:spTree>
    <p:extLst>
      <p:ext uri="{BB962C8B-B14F-4D97-AF65-F5344CB8AC3E}">
        <p14:creationId xmlns:p14="http://schemas.microsoft.com/office/powerpoint/2010/main" val="356403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US" dirty="0" smtClean="0"/>
                  <a:t>Key Recovery Step 6:</a:t>
                </a:r>
                <a:br>
                  <a:rPr lang="en-US" dirty="0" smtClean="0"/>
                </a:br>
                <a:r>
                  <a:rPr lang="en-US" dirty="0" smtClean="0"/>
                  <a:t>Solving for another Band Space</a:t>
                </a:r>
                <a:br>
                  <a:rPr lang="en-US" dirty="0" smtClean="0"/>
                </a:br>
                <a:r>
                  <a:rPr lang="en-US" dirty="0" smtClean="0"/>
                  <a:t> </a:t>
                </a:r>
                <a:r>
                  <a:rPr lang="en-US" sz="3600" dirty="0" smtClean="0"/>
                  <a:t>(corresponding to another </a:t>
                </a:r>
                <a:r>
                  <a:rPr lang="en-US" sz="3600" dirty="0" smtClean="0"/>
                  <a:t>column of </a:t>
                </a:r>
                <a14:m>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𝐵</m:t>
                        </m:r>
                      </m:e>
                      <m:sup>
                        <m:r>
                          <a:rPr lang="en-US" sz="3600" b="0" i="1" smtClean="0">
                            <a:latin typeface="Cambria Math" panose="02040503050406030204" pitchFamily="18" charset="0"/>
                          </a:rPr>
                          <m:t>′</m:t>
                        </m:r>
                      </m:sup>
                    </m:sSup>
                  </m:oMath>
                </a14:m>
                <a:r>
                  <a:rPr lang="en-US" sz="3600" dirty="0" smtClean="0"/>
                  <a:t> (mod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𝑠</m:t>
                        </m:r>
                      </m:sub>
                    </m:sSub>
                  </m:oMath>
                </a14:m>
                <a:r>
                  <a:rPr lang="en-US" sz="3600" dirty="0" smtClean="0"/>
                  <a:t>))</a:t>
                </a:r>
                <a:endParaRPr lang="en-US" sz="3600"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87" t="-28571" b="-290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endParaRPr lang="en-US" dirty="0" smtClean="0"/>
              </a:p>
              <a:p>
                <a:r>
                  <a:rPr lang="en-US" dirty="0" smtClean="0"/>
                  <a:t>Select a column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smtClean="0"/>
                  <a:t>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oMath>
                </a14:m>
                <a:r>
                  <a:rPr lang="en-US" dirty="0" smtClean="0"/>
                  <a:t> </a:t>
                </a:r>
                <a:r>
                  <a:rPr lang="en-US" dirty="0"/>
                  <a:t>(mod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smtClean="0"/>
                  <a:t>)</a:t>
                </a:r>
              </a:p>
              <a:p>
                <a:endParaRPr lang="en-US" dirty="0" smtClean="0"/>
              </a:p>
              <a:p>
                <a:r>
                  <a:rPr lang="en-US" dirty="0" smtClean="0"/>
                  <a:t>We can find the band space maps corresponding to this column of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oMath>
                </a14:m>
                <a:r>
                  <a:rPr lang="en-US" dirty="0" smtClean="0"/>
                  <a:t> by taking the corresponding column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smtClean="0"/>
                  <a:t> of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𝑢𝑏</m:t>
                        </m:r>
                      </m:sub>
                    </m:sSub>
                  </m:oMath>
                </a14:m>
                <a:endParaRPr lang="en-US" dirty="0" smtClean="0"/>
              </a:p>
              <a:p>
                <a:pPr lvl="1"/>
                <a:r>
                  <a:rPr lang="en-US" dirty="0" smtClean="0"/>
                  <a:t>Note these band space maps are completely known (no </a:t>
                </a:r>
                <a:r>
                  <a:rPr lang="en-US" dirty="0" smtClean="0"/>
                  <a:t>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1387208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Recovery Step 7:</a:t>
            </a:r>
            <a:br>
              <a:rPr lang="en-US" dirty="0" smtClean="0"/>
            </a:br>
            <a:r>
              <a:rPr lang="en-US" dirty="0" smtClean="0"/>
              <a:t>Solving for the Band Kernel</a:t>
            </a:r>
            <a:br>
              <a:rPr lang="en-US" dirty="0" smtClean="0"/>
            </a:br>
            <a:r>
              <a:rPr lang="en-US" sz="2700" dirty="0" smtClean="0"/>
              <a:t>(For the Band Space we found in Step 6)</a:t>
            </a:r>
            <a:endParaRPr lang="en-US" sz="27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We can solve for the intersection of our two band kernels as follows:</a:t>
                </a:r>
              </a:p>
              <a:p>
                <a:pPr lvl="1"/>
                <a:r>
                  <a:rPr lang="en-US" dirty="0" smtClean="0"/>
                  <a:t>The intersection is the set of vectors </a:t>
                </a:r>
                <a14:m>
                  <m:oMath xmlns:m="http://schemas.openxmlformats.org/officeDocument/2006/math">
                    <m:r>
                      <a:rPr lang="en-US" b="0" i="1" smtClean="0">
                        <a:latin typeface="Cambria Math" panose="02040503050406030204" pitchFamily="18" charset="0"/>
                      </a:rPr>
                      <m:t>𝑥</m:t>
                    </m:r>
                  </m:oMath>
                </a14:m>
                <a:r>
                  <a:rPr lang="en-US" dirty="0" smtClean="0"/>
                  <a:t> such that:</a:t>
                </a:r>
              </a:p>
              <a:p>
                <a:pPr marL="457200" lvl="1"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mod</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=0</m:t>
                      </m:r>
                    </m:oMath>
                  </m:oMathPara>
                </a14:m>
                <a:endParaRPr lang="en-US"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𝑣</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0" smtClean="0">
                          <a:latin typeface="Cambria Math" panose="02040503050406030204" pitchFamily="18" charset="0"/>
                        </a:rPr>
                        <m:t>)=0</m:t>
                      </m:r>
                    </m:oMath>
                  </m:oMathPara>
                </a14:m>
                <a:endParaRPr lang="en-US" dirty="0" smtClean="0"/>
              </a:p>
              <a:p>
                <a:r>
                  <a:rPr lang="en-US" dirty="0" smtClean="0"/>
                  <a:t>Now we have (more than 1) equations in the second band space, and (more than 2) elements of the band kernel, so we can do what we did the last time:</a:t>
                </a:r>
              </a:p>
              <a:p>
                <a:pPr lvl="1"/>
                <a:r>
                  <a:rPr lang="en-US" dirty="0" smtClean="0"/>
                  <a:t>Take the span of the union of the kernels 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smtClean="0"/>
                  <a:t>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smtClean="0"/>
                  <a:t>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smtClean="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smtClean="0"/>
                  <a:t> in the band kernel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275"/>
                </a:stretch>
              </a:blipFill>
            </p:spPr>
            <p:txBody>
              <a:bodyPr/>
              <a:lstStyle/>
              <a:p>
                <a:r>
                  <a:rPr lang="en-US">
                    <a:noFill/>
                  </a:rPr>
                  <a:t> </a:t>
                </a:r>
              </a:p>
            </p:txBody>
          </p:sp>
        </mc:Fallback>
      </mc:AlternateContent>
    </p:spTree>
    <p:extLst>
      <p:ext uri="{BB962C8B-B14F-4D97-AF65-F5344CB8AC3E}">
        <p14:creationId xmlns:p14="http://schemas.microsoft.com/office/powerpoint/2010/main" val="90703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smtClean="0"/>
                  <a:t>Key Recovery Step 8:</a:t>
                </a:r>
                <a:br>
                  <a:rPr lang="en-US" dirty="0" smtClean="0"/>
                </a:br>
                <a:r>
                  <a:rPr lang="en-US" dirty="0" smtClean="0"/>
                  <a:t>Solving for the Rest of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smtClean="0"/>
                  <a:t>With high probability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smtClean="0"/>
                  <a:t> is fixed by</a:t>
                </a:r>
              </a:p>
              <a:p>
                <a:pPr lvl="1"/>
                <a:r>
                  <a:rPr lang="en-US" dirty="0" smtClean="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smtClean="0"/>
                  <a:t> </a:t>
                </a:r>
                <a:r>
                  <a:rPr lang="en-US" dirty="0" smtClean="0"/>
                  <a:t>(</a:t>
                </a:r>
                <a:r>
                  <a:rPr lang="en-US" dirty="0"/>
                  <a:t>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smtClean="0"/>
                  <a:t>)</a:t>
                </a:r>
              </a:p>
              <a:p>
                <a:pPr lvl="1"/>
                <a:r>
                  <a:rPr lang="en-US" dirty="0"/>
                  <a:t>T</a:t>
                </a:r>
                <a:r>
                  <a:rPr lang="en-US" dirty="0" smtClean="0"/>
                  <a:t>he condition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=0</m:t>
                    </m:r>
                  </m:oMath>
                </a14:m>
                <a:r>
                  <a:rPr lang="en-US" dirty="0" smtClean="0"/>
                  <a:t> for any </a:t>
                </a:r>
                <a14:m>
                  <m:oMath xmlns:m="http://schemas.openxmlformats.org/officeDocument/2006/math">
                    <m:r>
                      <a:rPr lang="en-US" b="0" i="1" smtClean="0">
                        <a:latin typeface="Cambria Math" panose="02040503050406030204" pitchFamily="18" charset="0"/>
                      </a:rPr>
                      <m:t>𝑥</m:t>
                    </m:r>
                  </m:oMath>
                </a14:m>
                <a:r>
                  <a:rPr lang="en-US" dirty="0" smtClean="0"/>
                  <a:t> in the band kernel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r>
                          <a:rPr lang="en-US" b="0" i="1" smtClean="0">
                            <a:latin typeface="Cambria Math" panose="02040503050406030204" pitchFamily="18" charset="0"/>
                          </a:rPr>
                          <m:t>𝑠</m:t>
                        </m:r>
                      </m:sub>
                    </m:sSub>
                    <m:r>
                      <a:rPr lang="en-US" b="0" i="1" smtClean="0">
                        <a:latin typeface="Cambria Math" panose="02040503050406030204" pitchFamily="18" charset="0"/>
                      </a:rPr>
                      <m:t>)</m:t>
                    </m:r>
                  </m:oMath>
                </a14:m>
                <a:endParaRPr lang="en-US" dirty="0" smtClean="0"/>
              </a:p>
              <a:p>
                <a:endParaRPr lang="en-US" dirty="0" smtClean="0"/>
              </a:p>
              <a:p>
                <a:r>
                  <a:rPr lang="en-US" dirty="0" smtClean="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sub>
                              </m:sSub>
                            </m:e>
                          </m:mr>
                        </m:m>
                      </m:e>
                    </m:d>
                    <m:r>
                      <a:rPr lang="en-US" b="0" i="0"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𝑠</m:t>
                                  </m:r>
                                </m:sub>
                              </m:sSub>
                            </m:e>
                          </m:mr>
                        </m:m>
                      </m:e>
                    </m:d>
                  </m:oMath>
                </a14:m>
                <a:r>
                  <a:rPr lang="en-US" dirty="0" smtClean="0"/>
                  <a:t> fixes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smtClean="0"/>
                  <a:t> (</a:t>
                </a:r>
                <a:r>
                  <a:rPr lang="en-US" dirty="0"/>
                  <a:t>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smtClean="0"/>
                  <a:t>)</a:t>
                </a:r>
              </a:p>
              <a:p>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𝑠</m:t>
                                  </m:r>
                                </m:sub>
                              </m:sSub>
                            </m:e>
                          </m:mr>
                        </m:m>
                      </m:e>
                    </m:d>
                    <m:r>
                      <a:rPr lang="en-US" b="0" i="0"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+1</m:t>
                                  </m:r>
                                </m:sub>
                              </m:sSub>
                            </m:e>
                          </m:mr>
                          <m:mr>
                            <m:e>
                              <m:r>
                                <a:rPr lang="en-US" i="1" smtClean="0">
                                  <a:latin typeface="Cambria Math" panose="02040503050406030204" pitchFamily="18" charset="0"/>
                                </a:rPr>
                                <m:t>⋮</m:t>
                              </m:r>
                            </m:e>
                          </m:mr>
                          <m:m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𝑠</m:t>
                                  </m:r>
                                </m:sub>
                              </m:sSub>
                            </m:e>
                          </m:mr>
                        </m:m>
                      </m:e>
                    </m:d>
                  </m:oMath>
                </a14:m>
                <a:r>
                  <a:rPr lang="en-US" dirty="0" smtClean="0"/>
                  <a:t> fixes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smtClean="0"/>
                  <a:t> (</a:t>
                </a:r>
                <a:r>
                  <a:rPr lang="en-US" dirty="0"/>
                  <a:t>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𝑠</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r>
                          <a:rPr lang="en-US" i="1">
                            <a:latin typeface="Cambria Math" panose="02040503050406030204" pitchFamily="18" charset="0"/>
                          </a:rPr>
                          <m:t>𝑠</m:t>
                        </m:r>
                      </m:sub>
                    </m:sSub>
                  </m:oMath>
                </a14:m>
                <a:r>
                  <a:rPr lang="en-US" dirty="0" smtClean="0"/>
                  <a:t>)</a:t>
                </a:r>
              </a:p>
              <a:p>
                <a:endParaRPr lang="en-US" dirty="0" smtClean="0"/>
              </a:p>
              <a:p>
                <a:r>
                  <a:rPr lang="en-US" dirty="0" smtClean="0"/>
                  <a:t>Together the two equations fix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smtClean="0"/>
                  <a:t> entirely. (assuming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r>
                          <a:rPr lang="en-US" i="1">
                            <a:latin typeface="Cambria Math" panose="02040503050406030204" pitchFamily="18" charset="0"/>
                          </a:rPr>
                          <m:t>𝑠</m:t>
                        </m:r>
                      </m:sub>
                    </m:sSub>
                  </m:oMath>
                </a14:m>
                <a:r>
                  <a:rPr lang="en-US" dirty="0" smtClean="0"/>
                  <a:t> are linearly independent – high probability and easy to check.)</a:t>
                </a:r>
                <a:endParaRPr lang="en-US" dirty="0" smtClean="0"/>
              </a:p>
              <a:p>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2801" r="-232"/>
                </a:stretch>
              </a:blipFill>
            </p:spPr>
            <p:txBody>
              <a:bodyPr/>
              <a:lstStyle/>
              <a:p>
                <a:r>
                  <a:rPr lang="en-US">
                    <a:noFill/>
                  </a:rPr>
                  <a:t> </a:t>
                </a:r>
              </a:p>
            </p:txBody>
          </p:sp>
        </mc:Fallback>
      </mc:AlternateContent>
    </p:spTree>
    <p:extLst>
      <p:ext uri="{BB962C8B-B14F-4D97-AF65-F5344CB8AC3E}">
        <p14:creationId xmlns:p14="http://schemas.microsoft.com/office/powerpoint/2010/main" val="831749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r>
                  <a:rPr lang="en-US" dirty="0" smtClean="0"/>
                  <a:t>Key Recovery Step 9:</a:t>
                </a:r>
                <a:br>
                  <a:rPr lang="en-US" dirty="0" smtClean="0"/>
                </a:br>
                <a:r>
                  <a:rPr lang="en-US" dirty="0" smtClean="0"/>
                  <a:t>Solving for the rest of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smtClean="0"/>
                  <a:t> 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Same equation as before without the </a:t>
                </a:r>
                <a:r>
                  <a:rPr lang="en-US" dirty="0" smtClean="0"/>
                  <a:t>(</a:t>
                </a:r>
                <a:r>
                  <a:rPr lang="en-US" dirty="0"/>
                  <a:t>mod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a14:m>
                <a:r>
                  <a:rPr lang="en-US" dirty="0" smtClean="0"/>
                  <a:t>)</a:t>
                </a:r>
              </a:p>
              <a:p>
                <a:endParaRPr lang="en-US" dirty="0" smtClean="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𝒯</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ℰ</m:t>
                          </m:r>
                        </m:e>
                        <m:sub>
                          <m:r>
                            <a:rPr lang="en-US"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𝑢𝑏</m:t>
                          </m:r>
                        </m:sub>
                      </m:sSub>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06629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bad is the attack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en-US" dirty="0" smtClean="0"/>
                  <a:t>Recall:</a:t>
                </a:r>
              </a:p>
              <a:p>
                <a:pPr lvl="1"/>
                <a:r>
                  <a:rPr lang="en-US" dirty="0" smtClean="0"/>
                  <a:t>Finding a band-space map costs approximately</a:t>
                </a:r>
              </a:p>
              <a:p>
                <a:pPr lvl="2"/>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r>
                          <a:rPr lang="en-US" b="0" i="1" smtClean="0">
                            <a:latin typeface="Cambria Math" panose="02040503050406030204" pitchFamily="18" charset="0"/>
                          </a:rPr>
                          <m:t>𝑠</m:t>
                        </m:r>
                        <m:r>
                          <a:rPr lang="en-US" b="0" i="1" smtClean="0">
                            <a:latin typeface="Cambria Math" panose="02040503050406030204" pitchFamily="18" charset="0"/>
                          </a:rPr>
                          <m:t>+6</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sup>
                    </m:sSup>
                  </m:oMath>
                </a14:m>
                <a:r>
                  <a:rPr lang="en-US" dirty="0" smtClean="0"/>
                  <a:t> for characteristic 2.</a:t>
                </a:r>
              </a:p>
              <a:p>
                <a:pPr lvl="2"/>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m:t>
                        </m:r>
                        <m:r>
                          <a:rPr lang="en-US" b="0" i="1" smtClean="0">
                            <a:latin typeface="Cambria Math" panose="02040503050406030204" pitchFamily="18" charset="0"/>
                          </a:rPr>
                          <m:t>+3</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sup>
                    </m:sSup>
                  </m:oMath>
                </a14:m>
                <a:r>
                  <a:rPr lang="en-US" dirty="0" smtClean="0"/>
                  <a:t> for characteristic 3.</a:t>
                </a:r>
              </a:p>
              <a:p>
                <a:pPr lvl="2"/>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m:t>
                        </m:r>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sup>
                    </m:sSup>
                  </m:oMath>
                </a14:m>
                <a:r>
                  <a:rPr lang="en-US" dirty="0" smtClean="0"/>
                  <a:t> for higher characteristic.</a:t>
                </a:r>
              </a:p>
              <a:p>
                <a:pPr marL="457200" lvl="1" indent="0">
                  <a:buNone/>
                </a:pPr>
                <a:r>
                  <a:rPr lang="en-US" dirty="0" smtClean="0"/>
                  <a:t>	(</a:t>
                </a:r>
                <a14:m>
                  <m:oMath xmlns:m="http://schemas.openxmlformats.org/officeDocument/2006/math">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2.373</m:t>
                    </m:r>
                  </m:oMath>
                </a14:m>
                <a:r>
                  <a:rPr lang="en-US" dirty="0" smtClean="0"/>
                  <a:t> is the linear algebra constant</a:t>
                </a:r>
                <a:r>
                  <a:rPr lang="en-US" dirty="0" smtClean="0"/>
                  <a:t>.)</a:t>
                </a:r>
                <a:endParaRPr lang="en-US" dirty="0"/>
              </a:p>
              <a:p>
                <a:pPr lvl="1"/>
                <a:r>
                  <a:rPr lang="en-US" dirty="0" smtClean="0"/>
                  <a:t>Once a band space map is found, a full key recovery is possible at minimal additional </a:t>
                </a:r>
                <a:r>
                  <a:rPr lang="en-US" dirty="0" smtClean="0"/>
                  <a:t>cost.</a:t>
                </a:r>
              </a:p>
              <a:p>
                <a:r>
                  <a:rPr lang="en-US" dirty="0" smtClean="0"/>
                  <a:t>A little background</a:t>
                </a:r>
              </a:p>
              <a:p>
                <a:pPr lvl="1"/>
                <a:r>
                  <a:rPr lang="en-US" dirty="0" smtClean="0"/>
                  <a:t>The motivation for the cubic ABC scheme was to improve the provable security of the original quadratic ABC scheme (same, but the polynomials in </a:t>
                </a:r>
                <a14:m>
                  <m:oMath xmlns:m="http://schemas.openxmlformats.org/officeDocument/2006/math">
                    <m:r>
                      <a:rPr lang="en-US" i="1" dirty="0" smtClean="0">
                        <a:latin typeface="Cambria Math" panose="02040503050406030204" pitchFamily="18" charset="0"/>
                      </a:rPr>
                      <m:t>𝐴</m:t>
                    </m:r>
                  </m:oMath>
                </a14:m>
                <a:r>
                  <a:rPr lang="en-US" dirty="0" smtClean="0"/>
                  <a:t> are linear)</a:t>
                </a:r>
              </a:p>
              <a:p>
                <a:pPr lvl="1"/>
                <a:r>
                  <a:rPr lang="en-US" dirty="0" smtClean="0"/>
                  <a:t>We did a similar analysis of quadratic ABC:</a:t>
                </a:r>
              </a:p>
              <a:p>
                <a:pPr lvl="2"/>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m:t>
                        </m:r>
                        <m:r>
                          <a:rPr lang="en-US" b="0" i="1" smtClean="0">
                            <a:latin typeface="Cambria Math" panose="02040503050406030204" pitchFamily="18" charset="0"/>
                          </a:rPr>
                          <m:t>+4</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sup>
                    </m:sSup>
                  </m:oMath>
                </a14:m>
                <a:r>
                  <a:rPr lang="en-US" dirty="0" smtClean="0"/>
                  <a:t> for characteristic 2.</a:t>
                </a:r>
              </a:p>
              <a:p>
                <a:pPr lvl="2"/>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m:t>
                        </m:r>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sup>
                    </m:sSup>
                  </m:oMath>
                </a14:m>
                <a:r>
                  <a:rPr lang="en-US" dirty="0" smtClean="0"/>
                  <a:t> for higher characteristic.</a:t>
                </a:r>
              </a:p>
              <a:p>
                <a:r>
                  <a:rPr lang="en-US" dirty="0" smtClean="0"/>
                  <a:t>Cubic ABC does not eliminate structural attacks</a:t>
                </a:r>
              </a:p>
              <a:p>
                <a:r>
                  <a:rPr lang="en-US" dirty="0" smtClean="0"/>
                  <a:t>The proposed parameters are still ok (since they used characteristic 2)</a:t>
                </a:r>
              </a:p>
              <a:p>
                <a:r>
                  <a:rPr lang="en-US" dirty="0" smtClean="0"/>
                  <a:t>However, our attack breaks odd characteristic versions of cubic ABC that previously published analysis says should be secure.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2521" b="-2801"/>
                </a:stretch>
              </a:blipFill>
            </p:spPr>
            <p:txBody>
              <a:bodyPr/>
              <a:lstStyle/>
              <a:p>
                <a:r>
                  <a:rPr lang="en-US">
                    <a:noFill/>
                  </a:rPr>
                  <a:t> </a:t>
                </a:r>
              </a:p>
            </p:txBody>
          </p:sp>
        </mc:Fallback>
      </mc:AlternateContent>
    </p:spTree>
    <p:extLst>
      <p:ext uri="{BB962C8B-B14F-4D97-AF65-F5344CB8AC3E}">
        <p14:creationId xmlns:p14="http://schemas.microsoft.com/office/powerpoint/2010/main" val="222058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600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cryptography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Public key is a system of </a:t>
                </a:r>
                <a14:m>
                  <m:oMath xmlns:m="http://schemas.openxmlformats.org/officeDocument/2006/math">
                    <m:r>
                      <a:rPr lang="en-US" b="0" i="1" smtClean="0">
                        <a:latin typeface="Cambria Math" panose="02040503050406030204" pitchFamily="18" charset="0"/>
                      </a:rPr>
                      <m:t>𝑚</m:t>
                    </m:r>
                  </m:oMath>
                </a14:m>
                <a:r>
                  <a:rPr lang="en-US" dirty="0" smtClean="0"/>
                  <a:t> polynomial equations in </a:t>
                </a:r>
                <a14:m>
                  <m:oMath xmlns:m="http://schemas.openxmlformats.org/officeDocument/2006/math">
                    <m:r>
                      <a:rPr lang="en-US" b="0" i="1" smtClean="0">
                        <a:latin typeface="Cambria Math" panose="02040503050406030204" pitchFamily="18" charset="0"/>
                      </a:rPr>
                      <m:t>𝑛</m:t>
                    </m:r>
                  </m:oMath>
                </a14:m>
                <a:r>
                  <a:rPr lang="en-US" dirty="0" smtClean="0"/>
                  <a:t> varibles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𝑞</m:t>
                        </m:r>
                      </m:sub>
                    </m:sSub>
                  </m:oMath>
                </a14:m>
                <a:endParaRPr lang="en-US" dirty="0" smtClean="0"/>
              </a:p>
              <a:p>
                <a:pPr marL="457200" lvl="1" indent="0">
                  <a:buNone/>
                </a:pPr>
                <a:r>
                  <a:rPr lang="en-US" dirty="0" smtClean="0"/>
                  <a:t>E.g.</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0" smtClean="0">
                          <a:latin typeface="Cambria Math" panose="02040503050406030204" pitchFamily="18" charset="0"/>
                        </a:rPr>
                        <m:t>+1</m:t>
                      </m:r>
                    </m:oMath>
                  </m:oMathPara>
                </a14:m>
                <a:endParaRPr lang="en-US"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0"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smtClean="0"/>
              </a:p>
              <a:p>
                <a:r>
                  <a:rPr lang="en-US" dirty="0" smtClean="0"/>
                  <a:t>Plaintext is given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smtClean="0"/>
                  <a:t> and </a:t>
                </a:r>
                <a:r>
                  <a:rPr lang="en-US" dirty="0" err="1" smtClean="0"/>
                  <a:t>ciphertext</a:t>
                </a:r>
                <a:r>
                  <a:rPr lang="en-US" dirty="0" smtClean="0"/>
                  <a:t> is given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smtClean="0"/>
                  <a:t>.</a:t>
                </a:r>
              </a:p>
              <a:p>
                <a:r>
                  <a:rPr lang="en-US" dirty="0" smtClean="0"/>
                  <a:t>Solving multivariate systems of equations is NP hard in general for polynomials of degree 2 or higher.</a:t>
                </a:r>
              </a:p>
              <a:p>
                <a:pPr lvl="1"/>
                <a:r>
                  <a:rPr lang="en-US" dirty="0" smtClean="0"/>
                  <a:t>Most schemes use degree 2 polynomials; </a:t>
                </a:r>
                <a:r>
                  <a:rPr lang="en-US" dirty="0"/>
                  <a:t>w</a:t>
                </a:r>
                <a:r>
                  <a:rPr lang="en-US" dirty="0" smtClean="0"/>
                  <a:t>e will be considering a degree 3 scheme.</a:t>
                </a:r>
              </a:p>
              <a:p>
                <a:r>
                  <a:rPr lang="en-US" dirty="0" smtClean="0"/>
                  <a:t>Private key is some special structure that allows the private-key holder to solve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smtClean="0"/>
                  <a:t>.</a:t>
                </a:r>
              </a:p>
              <a:p>
                <a:pPr lvl="1"/>
                <a:r>
                  <a:rPr lang="en-US" dirty="0" smtClean="0"/>
                  <a:t>Most known schemes only produce secure signatures; </a:t>
                </a:r>
                <a:r>
                  <a:rPr lang="en-US" dirty="0"/>
                  <a:t>w</a:t>
                </a:r>
                <a:r>
                  <a:rPr lang="en-US" dirty="0" smtClean="0"/>
                  <a:t>e will be considering an encryption scheme.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521" b="-1261"/>
                </a:stretch>
              </a:blipFill>
            </p:spPr>
            <p:txBody>
              <a:bodyPr/>
              <a:lstStyle/>
              <a:p>
                <a:r>
                  <a:rPr lang="en-US">
                    <a:noFill/>
                  </a:rPr>
                  <a:t> </a:t>
                </a:r>
              </a:p>
            </p:txBody>
          </p:sp>
        </mc:Fallback>
      </mc:AlternateContent>
    </p:spTree>
    <p:extLst>
      <p:ext uri="{BB962C8B-B14F-4D97-AF65-F5344CB8AC3E}">
        <p14:creationId xmlns:p14="http://schemas.microsoft.com/office/powerpoint/2010/main" val="375899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Cryptography 2</a:t>
            </a:r>
            <a:br>
              <a:rPr lang="en-US" dirty="0" smtClean="0"/>
            </a:br>
            <a:r>
              <a:rPr lang="en-US" sz="3200" dirty="0" smtClean="0"/>
              <a:t>The Butterfly Construction</a:t>
            </a:r>
            <a:endParaRPr lang="en-US"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In most multivariate schemes (Cubic ABC included) the public key is constructed as: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𝑝𝑢𝑏</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𝒯</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𝒰</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en-US" dirty="0"/>
              </a:p>
              <a:p>
                <a:pPr lvl="1"/>
                <a14:m>
                  <m:oMath xmlns:m="http://schemas.openxmlformats.org/officeDocument/2006/math">
                    <m:r>
                      <a:rPr lang="en-US" b="0" i="1" smtClean="0">
                        <a:latin typeface="Cambria Math" panose="02040503050406030204" pitchFamily="18" charset="0"/>
                        <a:ea typeface="Cambria Math" panose="02040503050406030204" pitchFamily="18" charset="0"/>
                      </a:rPr>
                      <m:t>𝑓</m:t>
                    </m:r>
                  </m:oMath>
                </a14:m>
                <a:r>
                  <a:rPr lang="en-US" dirty="0" smtClean="0"/>
                  <a:t> is an easily invertible Quadratic/Cubic function</a:t>
                </a:r>
              </a:p>
              <a:p>
                <a:pPr lvl="1"/>
                <a14:m>
                  <m:oMath xmlns:m="http://schemas.openxmlformats.org/officeDocument/2006/math">
                    <m:r>
                      <a:rPr lang="en-US" b="0" i="1" smtClean="0">
                        <a:latin typeface="Cambria Math" panose="02040503050406030204" pitchFamily="18" charset="0"/>
                        <a:ea typeface="Cambria Math" panose="02040503050406030204" pitchFamily="18" charset="0"/>
                      </a:rPr>
                      <m:t>𝒯</m:t>
                    </m:r>
                  </m:oMath>
                </a14:m>
                <a:r>
                  <a:rPr lang="en-US" dirty="0" smtClean="0"/>
                  <a:t> and </a:t>
                </a:r>
                <a14:m>
                  <m:oMath xmlns:m="http://schemas.openxmlformats.org/officeDocument/2006/math">
                    <m:r>
                      <a:rPr lang="en-US" b="0" i="1" smtClean="0">
                        <a:latin typeface="Cambria Math" panose="02040503050406030204" pitchFamily="18" charset="0"/>
                        <a:ea typeface="Cambria Math" panose="02040503050406030204" pitchFamily="18" charset="0"/>
                      </a:rPr>
                      <m:t>𝒰</m:t>
                    </m:r>
                  </m:oMath>
                </a14:m>
                <a:r>
                  <a:rPr lang="en-US" dirty="0" smtClean="0"/>
                  <a:t> are affine maps</a:t>
                </a:r>
              </a:p>
              <a:p>
                <a:pPr lvl="2"/>
                <a:r>
                  <a:rPr lang="en-US" dirty="0" smtClean="0"/>
                  <a:t>E.g.</a:t>
                </a:r>
              </a:p>
              <a:p>
                <a:pPr marL="914400" lvl="2"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+4</m:t>
                      </m:r>
                    </m:oMath>
                  </m:oMathPara>
                </a14:m>
                <a:endParaRPr lang="en-US" b="0" dirty="0" smtClean="0"/>
              </a:p>
              <a:p>
                <a:pPr marL="914400" lvl="2"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3</m:t>
                          </m:r>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b="0" dirty="0" smtClean="0"/>
              </a:p>
              <a:p>
                <a:pPr lvl="2"/>
                <a:r>
                  <a:rPr lang="en-US" b="0" dirty="0" smtClean="0"/>
                  <a:t>Singular maps are sometimes used for signatures. </a:t>
                </a:r>
                <a:r>
                  <a:rPr lang="en-US" dirty="0" smtClean="0"/>
                  <a:t>Here we use invertible maps.</a:t>
                </a:r>
                <a:endParaRPr lang="en-US" b="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21572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Cubic ABC: The Core Map</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smtClean="0"/>
                  <a:t>Central map is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oMath>
                </a14:m>
                <a:r>
                  <a:rPr lang="en-US" dirty="0" smtClean="0"/>
                  <a:t> function where the equations are grouped as the elements of two matrices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e>
                    </m:d>
                  </m:oMath>
                </a14:m>
                <a:endParaRPr lang="en-US" b="0" dirty="0" smtClean="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𝐴𝐵</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𝐴𝐶</m:t>
                    </m:r>
                  </m:oMath>
                </a14:m>
                <a:endParaRPr lang="en-US" b="0" dirty="0" smtClean="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smtClean="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𝑖</m:t>
                        </m:r>
                      </m:sub>
                    </m:sSub>
                  </m:oMath>
                </a14:m>
                <a:r>
                  <a:rPr lang="en-US" dirty="0" smtClean="0"/>
                  <a:t> are linear functions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smtClean="0"/>
                  <a:t>.</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smtClean="0"/>
                  <a:t> are quadratic functions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smtClean="0"/>
                  <a:t>.</a:t>
                </a:r>
              </a:p>
              <a:p>
                <a:pPr lvl="1"/>
                <a:endParaRPr lang="en-US" dirty="0" smtClean="0"/>
              </a:p>
              <a:p>
                <a:endParaRPr lang="en-US" dirty="0"/>
              </a:p>
              <a:p>
                <a:endParaRPr lang="en-US" dirty="0" smtClean="0"/>
              </a:p>
              <a:p>
                <a:r>
                  <a:rPr lang="en-US" dirty="0" smtClean="0"/>
                  <a:t>Decryption proceeds by solving:</a:t>
                </a:r>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oMath>
                </a14:m>
                <a:r>
                  <a:rPr lang="en-US" dirty="0" smtClean="0"/>
                  <a:t> </a:t>
                </a:r>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oMath>
                </a14:m>
                <a:r>
                  <a:rPr lang="en-US" dirty="0" smtClean="0"/>
                  <a:t>  </a:t>
                </a:r>
              </a:p>
              <a:p>
                <a:pPr marL="0" indent="0">
                  <a:buNone/>
                </a:pPr>
                <a:endParaRPr lang="en-US" dirty="0"/>
              </a:p>
              <a:p>
                <a:pPr marL="0" indent="0">
                  <a:buNone/>
                </a:pPr>
                <a:r>
                  <a:rPr lang="en-US" dirty="0" smtClean="0"/>
                  <a:t>for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−1</m:t>
                        </m:r>
                      </m:sup>
                    </m:sSup>
                  </m:oMath>
                </a14:m>
                <a:r>
                  <a:rPr lang="en-US" dirty="0" smtClean="0"/>
                  <a:t>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smtClean="0"/>
                  <a:t>. (Linear)</a:t>
                </a:r>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801" b="-840"/>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5218981" y="2648309"/>
            <a:ext cx="6357669" cy="3243533"/>
          </a:xfrm>
          <a:prstGeom prst="rect">
            <a:avLst/>
          </a:prstGeom>
        </p:spPr>
      </p:pic>
    </p:spTree>
    <p:extLst>
      <p:ext uri="{BB962C8B-B14F-4D97-AF65-F5344CB8AC3E}">
        <p14:creationId xmlns:p14="http://schemas.microsoft.com/office/powerpoint/2010/main" val="244930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Structure: Band Spaces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228600" lvl="1">
                  <a:spcBef>
                    <a:spcPts val="1000"/>
                  </a:spcBef>
                </a:pPr>
                <a:r>
                  <a:rPr lang="en-US" dirty="0" smtClean="0"/>
                  <a:t>Consider the </a:t>
                </a:r>
                <a14:m>
                  <m:oMath xmlns:m="http://schemas.openxmlformats.org/officeDocument/2006/math">
                    <m:r>
                      <a:rPr lang="en-US" i="1" dirty="0" smtClean="0">
                        <a:latin typeface="Cambria Math" panose="02040503050406030204" pitchFamily="18" charset="0"/>
                      </a:rPr>
                      <m:t>𝑠</m:t>
                    </m:r>
                  </m:oMath>
                </a14:m>
                <a:r>
                  <a:rPr lang="en-US" dirty="0" smtClean="0"/>
                  <a:t> equations in column </a:t>
                </a:r>
                <a14:m>
                  <m:oMath xmlns:m="http://schemas.openxmlformats.org/officeDocument/2006/math">
                    <m:r>
                      <a:rPr lang="en-US" i="1" dirty="0" smtClean="0">
                        <a:latin typeface="Cambria Math" panose="02040503050406030204" pitchFamily="18" charset="0"/>
                      </a:rPr>
                      <m:t>𝑗</m:t>
                    </m:r>
                  </m:oMath>
                </a14:m>
                <a:r>
                  <a:rPr lang="en-US" dirty="0" smtClean="0"/>
                  <a:t>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b="0" dirty="0" smtClean="0"/>
              </a:p>
              <a:p>
                <a:pPr marL="228600" lvl="1">
                  <a:spcBef>
                    <a:spcPts val="1000"/>
                  </a:spcBef>
                </a:pPr>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𝑙</m:t>
                          </m:r>
                          <m:r>
                            <a:rPr lang="en-US" b="0" i="1" smtClean="0">
                              <a:latin typeface="Cambria Math" panose="02040503050406030204" pitchFamily="18" charset="0"/>
                            </a:rPr>
                            <m:t>=1</m:t>
                          </m:r>
                        </m:sub>
                        <m:sup>
                          <m:r>
                            <a:rPr lang="en-US" b="0" i="1" smtClean="0">
                              <a:latin typeface="Cambria Math" panose="02040503050406030204" pitchFamily="18" charset="0"/>
                            </a:rPr>
                            <m:t>𝑠</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𝑙</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d>
                                <m:dPr>
                                  <m:ctrlPr>
                                    <a:rPr lang="en-US" b="0" i="1" smtClean="0">
                                      <a:latin typeface="Cambria Math" panose="02040503050406030204" pitchFamily="18" charset="0"/>
                                    </a:rPr>
                                  </m:ctrlPr>
                                </m:dPr>
                                <m:e>
                                  <m:r>
                                    <a:rPr lang="en-US" b="0" i="1" smtClean="0">
                                      <a:latin typeface="Cambria Math" panose="02040503050406030204" pitchFamily="18" charset="0"/>
                                    </a:rPr>
                                    <m:t>𝑙</m:t>
                                  </m:r>
                                  <m:r>
                                    <a:rPr lang="en-US" b="0" i="1" smtClean="0">
                                      <a:latin typeface="Cambria Math" panose="02040503050406030204" pitchFamily="18" charset="0"/>
                                    </a:rPr>
                                    <m:t>−1</m:t>
                                  </m:r>
                                </m:e>
                              </m:d>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e>
                      </m:nary>
                    </m:oMath>
                  </m:oMathPara>
                </a14:m>
                <a:endParaRPr lang="en-US" dirty="0"/>
              </a:p>
              <a:p>
                <a:pPr lvl="1"/>
                <a:endParaRPr lang="en-US" sz="2000" dirty="0" smtClean="0"/>
              </a:p>
              <a:p>
                <a:pPr lvl="1"/>
                <a:r>
                  <a:rPr lang="en-US" sz="2000" dirty="0" smtClean="0"/>
                  <a:t>Under a basis </a:t>
                </a:r>
                <a14:m>
                  <m:oMath xmlns:m="http://schemas.openxmlformats.org/officeDocument/2006/math">
                    <m:r>
                      <a:rPr lang="en-US" sz="2000" b="0" i="0" smtClean="0">
                        <a:latin typeface="Cambria Math" panose="02040503050406030204" pitchFamily="18" charset="0"/>
                      </a:rPr>
                      <m:t>(</m:t>
                    </m:r>
                    <m:sSub>
                      <m:sSubPr>
                        <m:ctrlPr>
                          <a:rPr lang="en-US" sz="2000" i="1" smtClean="0">
                            <a:latin typeface="Cambria Math" panose="02040503050406030204" pitchFamily="18" charset="0"/>
                          </a:rPr>
                        </m:ctrlPr>
                      </m:sSub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a:rPr lang="en-US" sz="2000" b="0" i="1" smtClean="0">
                                <a:latin typeface="Cambria Math" panose="02040503050406030204" pitchFamily="18" charset="0"/>
                              </a:rPr>
                              <m:t>′</m:t>
                            </m:r>
                          </m:sup>
                        </m:sSup>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i="1" smtClean="0">
                            <a:latin typeface="Cambria Math" panose="02040503050406030204" pitchFamily="18" charset="0"/>
                          </a:rPr>
                        </m:ctrlPr>
                      </m:sSub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a:rPr lang="en-US" sz="2000" b="0" i="1" smtClean="0">
                                <a:latin typeface="Cambria Math" panose="02040503050406030204" pitchFamily="18" charset="0"/>
                              </a:rPr>
                              <m:t>′</m:t>
                            </m:r>
                          </m:sup>
                        </m:sSup>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sub>
                    </m:sSub>
                    <m:r>
                      <a:rPr lang="en-US" sz="2000" b="0" i="1" smtClean="0">
                        <a:latin typeface="Cambria Math" panose="02040503050406030204" pitchFamily="18" charset="0"/>
                      </a:rPr>
                      <m:t>)</m:t>
                    </m:r>
                  </m:oMath>
                </a14:m>
                <a:r>
                  <a:rPr lang="en-US" sz="2000" dirty="0" smtClean="0"/>
                  <a:t> where </a:t>
                </a:r>
                <a14:m>
                  <m:oMath xmlns:m="http://schemas.openxmlformats.org/officeDocument/2006/math">
                    <m:d>
                      <m:dPr>
                        <m:ctrlPr>
                          <a:rPr lang="en-US" sz="2000" b="0" i="0" smtClean="0">
                            <a:latin typeface="Cambria Math" panose="02040503050406030204" pitchFamily="18" charset="0"/>
                          </a:rPr>
                        </m:ctrlPr>
                      </m:dPr>
                      <m:e>
                        <m:sSub>
                          <m:sSubPr>
                            <m:ctrlPr>
                              <a:rPr lang="en-US" sz="2000" i="1" smtClean="0">
                                <a:latin typeface="Cambria Math" panose="02040503050406030204" pitchFamily="18" charset="0"/>
                              </a:rPr>
                            </m:ctrlPr>
                          </m:sSub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a:rPr lang="en-US" sz="2000" b="0" i="1" smtClean="0">
                                    <a:latin typeface="Cambria Math" panose="02040503050406030204" pitchFamily="18" charset="0"/>
                                  </a:rPr>
                                  <m:t>′</m:t>
                                </m:r>
                              </m:sup>
                            </m:sSup>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i="1" smtClean="0">
                                <a:latin typeface="Cambria Math" panose="02040503050406030204" pitchFamily="18" charset="0"/>
                              </a:rPr>
                            </m:ctrlPr>
                          </m:sSub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a:rPr lang="en-US" sz="2000" b="0" i="1" smtClean="0">
                                    <a:latin typeface="Cambria Math" panose="02040503050406030204" pitchFamily="18" charset="0"/>
                                  </a:rPr>
                                  <m:t>′</m:t>
                                </m:r>
                              </m:sup>
                            </m:sSup>
                          </m:e>
                          <m:sub>
                            <m:r>
                              <a:rPr lang="en-US" sz="2000" b="0" i="1" smtClean="0">
                                <a:latin typeface="Cambria Math" panose="02040503050406030204" pitchFamily="18" charset="0"/>
                              </a:rPr>
                              <m:t>𝑠</m:t>
                            </m:r>
                          </m:sub>
                        </m:sSub>
                      </m:e>
                    </m:d>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smtClean="0">
                        <a:latin typeface="Cambria Math" panose="02040503050406030204" pitchFamily="18" charset="0"/>
                      </a:rPr>
                      <m:t>)</m:t>
                    </m:r>
                    <m:r>
                      <a:rPr lang="en-US" sz="2000" b="0" i="1" smtClean="0">
                        <a:latin typeface="Cambria Math" panose="02040503050406030204" pitchFamily="18" charset="0"/>
                      </a:rPr>
                      <m:t>)</m:t>
                    </m:r>
                  </m:oMath>
                </a14:m>
                <a:r>
                  <a:rPr lang="en-US" sz="2000" dirty="0" smtClean="0"/>
                  <a:t>:</a:t>
                </a:r>
              </a:p>
              <a:p>
                <a:pPr lvl="2"/>
                <a:r>
                  <a:rPr lang="en-US" sz="1600" dirty="0" smtClean="0"/>
                  <a:t>All cubic monomials contain at least one factor of </a:t>
                </a:r>
                <a14:m>
                  <m:oMath xmlns:m="http://schemas.openxmlformats.org/officeDocument/2006/math">
                    <m:d>
                      <m:dPr>
                        <m:ctrlPr>
                          <a:rPr lang="en-US" sz="1600" b="0" i="1" smtClean="0">
                            <a:latin typeface="Cambria Math" panose="02040503050406030204" pitchFamily="18" charset="0"/>
                          </a:rPr>
                        </m:ctrlPr>
                      </m:dPr>
                      <m:e>
                        <m:sSub>
                          <m:sSubPr>
                            <m:ctrlPr>
                              <a:rPr lang="en-US" sz="1600" i="1" smtClean="0">
                                <a:latin typeface="Cambria Math" panose="02040503050406030204" pitchFamily="18" charset="0"/>
                              </a:rPr>
                            </m:ctrlPr>
                          </m:sSub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𝑢</m:t>
                                </m:r>
                              </m:e>
                              <m:sup>
                                <m:r>
                                  <a:rPr lang="en-US" sz="1600" b="0" i="1" smtClean="0">
                                    <a:latin typeface="Cambria Math" panose="02040503050406030204" pitchFamily="18" charset="0"/>
                                  </a:rPr>
                                  <m:t>′</m:t>
                                </m:r>
                              </m:sup>
                            </m:sSup>
                          </m:e>
                          <m:sub>
                            <m:r>
                              <a:rPr lang="en-US" sz="1600" b="0" i="1" smtClean="0">
                                <a:latin typeface="Cambria Math" panose="02040503050406030204" pitchFamily="18" charset="0"/>
                              </a:rPr>
                              <m:t>1</m:t>
                            </m:r>
                          </m:sub>
                        </m:sSub>
                        <m:r>
                          <a:rPr lang="en-US" sz="1600" b="0" i="1" smtClean="0">
                            <a:latin typeface="Cambria Math" panose="02040503050406030204" pitchFamily="18" charset="0"/>
                          </a:rPr>
                          <m:t>, …</m:t>
                        </m:r>
                        <m:sSub>
                          <m:sSubPr>
                            <m:ctrlPr>
                              <a:rPr lang="en-US" sz="1600" i="1" smtClean="0">
                                <a:latin typeface="Cambria Math" panose="02040503050406030204" pitchFamily="18" charset="0"/>
                              </a:rPr>
                            </m:ctrlPr>
                          </m:sSub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𝑢</m:t>
                                </m:r>
                              </m:e>
                              <m:sup>
                                <m:r>
                                  <a:rPr lang="en-US" sz="1600" b="0" i="1" smtClean="0">
                                    <a:latin typeface="Cambria Math" panose="02040503050406030204" pitchFamily="18" charset="0"/>
                                  </a:rPr>
                                  <m:t>′</m:t>
                                </m:r>
                              </m:sup>
                            </m:sSup>
                          </m:e>
                          <m:sub>
                            <m:r>
                              <a:rPr lang="en-US" sz="1600" b="0" i="1" smtClean="0">
                                <a:latin typeface="Cambria Math" panose="02040503050406030204" pitchFamily="18" charset="0"/>
                              </a:rPr>
                              <m:t>𝑠</m:t>
                            </m:r>
                          </m:sub>
                        </m:sSub>
                      </m:e>
                    </m:d>
                  </m:oMath>
                </a14:m>
                <a:endParaRPr lang="en-US" sz="1600" dirty="0" smtClean="0"/>
              </a:p>
              <a:p>
                <a:r>
                  <a:rPr lang="en-US" sz="2400" dirty="0" smtClean="0"/>
                  <a:t>We will call these </a:t>
                </a:r>
                <a14:m>
                  <m:oMath xmlns:m="http://schemas.openxmlformats.org/officeDocument/2006/math">
                    <m:r>
                      <a:rPr lang="en-US" sz="2400" i="1" dirty="0" smtClean="0">
                        <a:latin typeface="Cambria Math" panose="02040503050406030204" pitchFamily="18" charset="0"/>
                      </a:rPr>
                      <m:t>𝑠</m:t>
                    </m:r>
                  </m:oMath>
                </a14:m>
                <a:r>
                  <a:rPr lang="en-US" sz="2400" dirty="0" smtClean="0"/>
                  <a:t> equations (and their linear combination) </a:t>
                </a:r>
                <a:r>
                  <a:rPr lang="en-US" sz="2400" i="1" dirty="0" smtClean="0"/>
                  <a:t>band-space maps</a:t>
                </a:r>
              </a:p>
              <a:p>
                <a:r>
                  <a:rPr lang="en-US" sz="2400" dirty="0" smtClean="0"/>
                  <a:t>We will also define the band kernel: The space of vectors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oMath>
                </a14:m>
                <a:r>
                  <a:rPr lang="en-US" sz="2400" dirty="0" smtClean="0"/>
                  <a:t>, such that</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𝑢</m:t>
                              </m:r>
                            </m:e>
                            <m:sup>
                              <m:r>
                                <a:rPr lang="en-US" sz="2400" b="0" i="1" smtClean="0">
                                  <a:latin typeface="Cambria Math" panose="02040503050406030204" pitchFamily="18" charset="0"/>
                                </a:rPr>
                                <m:t>′</m:t>
                              </m:r>
                            </m:sup>
                          </m:sSup>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d>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𝑢</m:t>
                              </m:r>
                            </m:e>
                            <m:sup>
                              <m:r>
                                <a:rPr lang="en-US" sz="2400" b="0" i="1" smtClean="0">
                                  <a:latin typeface="Cambria Math" panose="02040503050406030204" pitchFamily="18" charset="0"/>
                                </a:rPr>
                                <m:t>′</m:t>
                              </m:r>
                            </m:sup>
                          </m:sSup>
                        </m:e>
                        <m:sub>
                          <m:r>
                            <a:rPr lang="en-US" sz="2400" b="0" i="1" smtClean="0">
                              <a:latin typeface="Cambria Math" panose="02040503050406030204" pitchFamily="18" charset="0"/>
                            </a:rPr>
                            <m:t>𝑠</m:t>
                          </m:r>
                        </m:sub>
                      </m:sSub>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d>
                      <m:r>
                        <a:rPr lang="en-US" sz="2400" b="0" i="0" smtClean="0">
                          <a:latin typeface="Cambria Math" panose="02040503050406030204" pitchFamily="18" charset="0"/>
                        </a:rPr>
                        <m:t>)=0</m:t>
                      </m:r>
                    </m:oMath>
                  </m:oMathPara>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Tree>
    <p:extLst>
      <p:ext uri="{BB962C8B-B14F-4D97-AF65-F5344CB8AC3E}">
        <p14:creationId xmlns:p14="http://schemas.microsoft.com/office/powerpoint/2010/main" val="137884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band spaces are there: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400" dirty="0" smtClean="0"/>
                  <a:t>Not only do the columns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𝐴𝐵</m:t>
                    </m:r>
                  </m:oMath>
                </a14:m>
                <a:r>
                  <a:rPr lang="en-US" sz="2400" dirty="0" smtClean="0"/>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𝐴𝐶</m:t>
                    </m:r>
                  </m:oMath>
                </a14:m>
                <a:r>
                  <a:rPr lang="en-US" sz="2400" dirty="0" smtClean="0"/>
                  <a:t> define band spaces, but fixed linear combinations of the columns </a:t>
                </a:r>
                <a14:m>
                  <m:oMath xmlns:m="http://schemas.openxmlformats.org/officeDocument/2006/math">
                    <m:r>
                      <a:rPr lang="en-US" sz="2400" i="1" dirty="0" smtClean="0">
                        <a:latin typeface="Cambria Math" panose="02040503050406030204" pitchFamily="18" charset="0"/>
                      </a:rPr>
                      <m:t>(</m:t>
                    </m:r>
                    <m:acc>
                      <m:accPr>
                        <m:chr m:val="⃗"/>
                        <m:ctrlPr>
                          <a:rPr lang="en-US" sz="2400" i="1" dirty="0" smtClean="0">
                            <a:latin typeface="Cambria Math" panose="02040503050406030204" pitchFamily="18" charset="0"/>
                          </a:rPr>
                        </m:ctrlPr>
                      </m:accPr>
                      <m:e>
                        <m:r>
                          <a:rPr lang="en-US" sz="2400" i="1" dirty="0" smtClean="0">
                            <a:latin typeface="Cambria Math" panose="02040503050406030204" pitchFamily="18" charset="0"/>
                            <a:ea typeface="Cambria Math" panose="02040503050406030204" pitchFamily="18" charset="0"/>
                          </a:rPr>
                          <m:t>𝛽</m:t>
                        </m:r>
                      </m:e>
                    </m:acc>
                    <m:r>
                      <a:rPr lang="en-US" sz="2400" b="0" i="1" dirty="0" smtClean="0">
                        <a:latin typeface="Cambria Math" panose="02040503050406030204" pitchFamily="18" charset="0"/>
                      </a:rPr>
                      <m:t>,</m:t>
                    </m:r>
                    <m:acc>
                      <m:accPr>
                        <m:chr m:val="⃗"/>
                        <m:ctrlPr>
                          <a:rPr lang="en-US" sz="2400" b="0" i="1" dirty="0" smtClean="0">
                            <a:latin typeface="Cambria Math" panose="02040503050406030204" pitchFamily="18" charset="0"/>
                          </a:rPr>
                        </m:ctrlPr>
                      </m:accPr>
                      <m:e>
                        <m:r>
                          <a:rPr lang="en-US" sz="2400" b="0" i="1" dirty="0" smtClean="0">
                            <a:latin typeface="Cambria Math" panose="02040503050406030204" pitchFamily="18" charset="0"/>
                            <a:ea typeface="Cambria Math" panose="02040503050406030204" pitchFamily="18" charset="0"/>
                          </a:rPr>
                          <m:t>𝛾</m:t>
                        </m:r>
                      </m:e>
                    </m:acc>
                    <m:r>
                      <a:rPr lang="en-US" sz="2400" i="1" dirty="0" smtClean="0">
                        <a:latin typeface="Cambria Math" panose="02040503050406030204" pitchFamily="18" charset="0"/>
                      </a:rPr>
                      <m:t>)</m:t>
                    </m:r>
                  </m:oMath>
                </a14:m>
                <a:r>
                  <a:rPr lang="en-US" sz="2400" dirty="0" smtClean="0"/>
                  <a:t> do as well.</a:t>
                </a:r>
              </a:p>
              <a:p>
                <a:pPr lvl="1"/>
                <a:r>
                  <a:rPr lang="en-US" i="1" dirty="0" smtClean="0"/>
                  <a:t>Band Space</a:t>
                </a:r>
                <a:r>
                  <a:rPr lang="en-US" dirty="0" smtClean="0"/>
                  <a:t>:</a:t>
                </a:r>
              </a:p>
              <a:p>
                <a:pPr lvl="1"/>
                <a:endParaRPr lang="en-US" dirty="0" smtClean="0"/>
              </a:p>
              <a:p>
                <a:pPr lvl="1"/>
                <a:endParaRPr lang="en-US" dirty="0" smtClean="0"/>
              </a:p>
              <a:p>
                <a:pPr lvl="1"/>
                <a:endParaRPr lang="en-US" dirty="0"/>
              </a:p>
              <a:p>
                <a:pPr lvl="1"/>
                <a:endParaRPr lang="en-US" dirty="0" smtClean="0"/>
              </a:p>
              <a:p>
                <a:pPr lvl="1"/>
                <a:endParaRPr lang="en-US" dirty="0"/>
              </a:p>
              <a:p>
                <a:pPr lvl="1"/>
                <a:r>
                  <a:rPr lang="en-US" i="1" dirty="0" smtClean="0"/>
                  <a:t>Band Kernel</a:t>
                </a:r>
                <a:r>
                  <a:rPr lang="en-US" dirty="0" smtClean="0"/>
                  <a:t>:</a:t>
                </a:r>
                <a:endParaRPr lang="en-US" sz="2000" dirty="0" smtClean="0"/>
              </a:p>
              <a:p>
                <a:pPr marL="457200" lvl="1" indent="0">
                  <a:buNone/>
                </a:pPr>
                <a:r>
                  <a:rPr lang="en-US" sz="2000" dirty="0" smtClean="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ℬ𝒦</m:t>
                        </m:r>
                      </m:e>
                      <m:sub>
                        <m:r>
                          <a:rPr lang="en-US" sz="2000" i="1" smtClean="0">
                            <a:latin typeface="Cambria Math" panose="02040503050406030204" pitchFamily="18" charset="0"/>
                            <a:ea typeface="Cambria Math" panose="02040503050406030204" pitchFamily="18" charset="0"/>
                          </a:rPr>
                          <m:t>𝛽</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𝛾</m:t>
                        </m:r>
                      </m:sub>
                    </m:sSub>
                  </m:oMath>
                </a14:m>
                <a:r>
                  <a:rPr lang="en-US" sz="2000" dirty="0" smtClean="0"/>
                  <a:t>)</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408508" y="2682815"/>
            <a:ext cx="6589507" cy="2553419"/>
          </a:xfrm>
          <a:prstGeom prst="rect">
            <a:avLst/>
          </a:prstGeom>
        </p:spPr>
      </p:pic>
      <p:pic>
        <p:nvPicPr>
          <p:cNvPr id="5" name="Picture 4"/>
          <p:cNvPicPr>
            <a:picLocks noChangeAspect="1"/>
          </p:cNvPicPr>
          <p:nvPr/>
        </p:nvPicPr>
        <p:blipFill>
          <a:blip r:embed="rId4"/>
          <a:stretch>
            <a:fillRect/>
          </a:stretch>
        </p:blipFill>
        <p:spPr>
          <a:xfrm>
            <a:off x="3176190" y="5528933"/>
            <a:ext cx="7054142" cy="790515"/>
          </a:xfrm>
          <a:prstGeom prst="rect">
            <a:avLst/>
          </a:prstGeom>
        </p:spPr>
      </p:pic>
    </p:spTree>
    <p:extLst>
      <p:ext uri="{BB962C8B-B14F-4D97-AF65-F5344CB8AC3E}">
        <p14:creationId xmlns:p14="http://schemas.microsoft.com/office/powerpoint/2010/main" val="67851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Formal Tool for Describing the Structure:</a:t>
            </a:r>
            <a:br>
              <a:rPr lang="en-US" dirty="0" smtClean="0"/>
            </a:br>
            <a:r>
              <a:rPr lang="en-US" dirty="0" smtClean="0"/>
              <a:t>The Discrete Differential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r>
                  <a:rPr lang="en-US" dirty="0" smtClean="0"/>
                  <a:t>Definition: </a:t>
                </a:r>
                <a14:m>
                  <m:oMath xmlns:m="http://schemas.openxmlformats.org/officeDocument/2006/math">
                    <m:r>
                      <a:rPr lang="en-US" b="0" i="1" smtClean="0">
                        <a:latin typeface="Cambria Math" panose="02040503050406030204" pitchFamily="18" charset="0"/>
                      </a:rPr>
                      <m:t>𝐷𝑓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0</m:t>
                            </m:r>
                          </m:e>
                        </m:acc>
                      </m:e>
                    </m:d>
                  </m:oMath>
                </a14:m>
                <a:endParaRPr lang="en-US" b="0" dirty="0" smtClean="0"/>
              </a:p>
              <a:p>
                <a:r>
                  <a:rPr lang="en-US" dirty="0" smtClean="0"/>
                  <a:t>We will be considering the structure of cubic monomials, so we will use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oMath>
                </a14:m>
                <a:endParaRPr lang="en-US" dirty="0" smtClean="0"/>
              </a:p>
              <a:p>
                <a:r>
                  <a:rPr lang="en-US" dirty="0" smtClean="0"/>
                  <a:t>Useful properties</a:t>
                </a:r>
              </a:p>
              <a:p>
                <a:pPr lvl="1"/>
                <a:r>
                  <a:rPr lang="en-US" dirty="0" smtClean="0"/>
                  <a:t>Its entries are the coefficients of cubic monomials in </a:t>
                </a:r>
                <a14:m>
                  <m:oMath xmlns:m="http://schemas.openxmlformats.org/officeDocument/2006/math">
                    <m:r>
                      <a:rPr lang="en-US" b="0" i="1" smtClean="0">
                        <a:latin typeface="Cambria Math" panose="02040503050406030204" pitchFamily="18" charset="0"/>
                      </a:rPr>
                      <m:t>𝑓</m:t>
                    </m:r>
                  </m:oMath>
                </a14:m>
                <a:endParaRPr lang="en-US" dirty="0" smtClean="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0"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nary>
                    </m:oMath>
                  </m:oMathPara>
                </a14:m>
                <a:endParaRPr lang="en-US" b="0"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0"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𝑘</m:t>
                          </m:r>
                        </m:sub>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r>
                                <a:rPr lang="en-US" b="0" i="1" smtClean="0">
                                  <a:latin typeface="Cambria Math" panose="02040503050406030204" pitchFamily="18" charset="0"/>
                                </a:rPr>
                                <m:t>)</m:t>
                              </m:r>
                            </m:e>
                            <m:sub>
                              <m:r>
                                <a:rPr lang="en-US" b="0" i="1" smtClean="0">
                                  <a:latin typeface="Cambria Math" panose="02040503050406030204" pitchFamily="18" charset="0"/>
                                </a:rPr>
                                <m:t>𝑖𝑗𝑘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oMath>
                  </m:oMathPara>
                </a14:m>
                <a:endParaRPr lang="en-US" b="0"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r>
                            <a:rPr lang="en-US" b="0" i="1" smtClean="0">
                              <a:latin typeface="Cambria Math" panose="02040503050406030204" pitchFamily="18" charset="0"/>
                            </a:rPr>
                            <m:t>)</m:t>
                          </m:r>
                        </m:e>
                        <m:sub>
                          <m:r>
                            <a:rPr lang="en-US" b="0" i="1" smtClean="0">
                              <a:latin typeface="Cambria Math" panose="02040503050406030204" pitchFamily="18" charset="0"/>
                            </a:rPr>
                            <m:t>𝑖𝑗𝑘</m:t>
                          </m:r>
                        </m:sub>
                      </m:sSub>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𝑖𝑗𝑘</m:t>
                                          </m:r>
                                        </m:sub>
                                      </m:sSub>
                                    </m:e>
                                    <m:e>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e>
                                  </m:mr>
                                </m:m>
                              </m:e>
                            </m:m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𝑎</m:t>
                                          </m:r>
                                        </m:e>
                                        <m:sub>
                                          <m:r>
                                            <a:rPr lang="en-US" b="0" i="1" smtClean="0">
                                              <a:latin typeface="Cambria Math" panose="02040503050406030204" pitchFamily="18" charset="0"/>
                                            </a:rPr>
                                            <m:t>𝑖𝑗𝑘</m:t>
                                          </m:r>
                                        </m:sub>
                                      </m:sSub>
                                    </m:e>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𝑘</m:t>
                                      </m:r>
                                    </m:e>
                                  </m:mr>
                                </m:m>
                              </m:e>
                            </m:m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6</m:t>
                                          </m:r>
                                          <m:r>
                                            <a:rPr lang="en-US" b="0" i="1" smtClean="0">
                                              <a:latin typeface="Cambria Math" panose="02040503050406030204" pitchFamily="18" charset="0"/>
                                            </a:rPr>
                                            <m:t>𝑎</m:t>
                                          </m:r>
                                        </m:e>
                                        <m:sub>
                                          <m:r>
                                            <a:rPr lang="en-US" b="0" i="1" smtClean="0">
                                              <a:latin typeface="Cambria Math" panose="02040503050406030204" pitchFamily="18" charset="0"/>
                                            </a:rPr>
                                            <m:t>𝑖𝑗𝑘</m:t>
                                          </m:r>
                                        </m:sub>
                                      </m:sSub>
                                    </m:e>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e>
                                  </m:mr>
                                </m:m>
                              </m:e>
                            </m:mr>
                          </m:m>
                        </m:e>
                      </m:d>
                    </m:oMath>
                  </m:oMathPara>
                </a14:m>
                <a:endParaRPr lang="en-US" b="0" dirty="0" smtClean="0"/>
              </a:p>
              <a:p>
                <a:pPr lvl="1"/>
                <a:endParaRPr lang="en-US" b="0" i="1" dirty="0" smtClean="0">
                  <a:latin typeface="Cambria Math" panose="02040503050406030204" pitchFamily="18" charset="0"/>
                </a:endParaRP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oMath>
                </a14:m>
                <a:r>
                  <a:rPr lang="en-US" dirty="0" smtClean="0"/>
                  <a:t> is a 3-tensor: </a:t>
                </a:r>
                <a:r>
                  <a:rPr lang="en-US" dirty="0" err="1" smtClean="0"/>
                  <a:t>i.e</a:t>
                </a:r>
                <a:r>
                  <a:rPr lang="en-US" dirty="0" smtClean="0"/>
                  <a:t> for linear </a:t>
                </a:r>
                <a:r>
                  <a:rPr lang="en-US" dirty="0" smtClean="0"/>
                  <a:t>maps/ changes of basis </a:t>
                </a:r>
                <a14:m>
                  <m:oMath xmlns:m="http://schemas.openxmlformats.org/officeDocument/2006/math">
                    <m:r>
                      <a:rPr lang="en-US" i="1" dirty="0" smtClean="0">
                        <a:latin typeface="Cambria Math" panose="02040503050406030204" pitchFamily="18" charset="0"/>
                      </a:rPr>
                      <m:t>𝑈</m:t>
                    </m:r>
                  </m:oMath>
                </a14:m>
                <a:r>
                  <a:rPr lang="en-US" dirty="0" smtClean="0"/>
                  <a:t>:</a:t>
                </a:r>
              </a:p>
              <a:p>
                <a:pPr lvl="1"/>
                <a:endParaRPr lang="en-US" dirty="0" smtClean="0"/>
              </a:p>
              <a:p>
                <a:pPr marL="457200" lvl="1"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𝑈</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oMath>
                  </m:oMathPara>
                </a14:m>
                <a:endParaRPr lang="en-US" b="0"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r>
                        <a:rPr lang="en-US" b="0" i="1" smtClean="0">
                          <a:latin typeface="Cambria Math" panose="02040503050406030204" pitchFamily="18" charset="0"/>
                        </a:rPr>
                        <m:t>′</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𝑈</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r>
                        <a:rPr lang="en-US" b="0" i="1" smtClean="0">
                          <a:latin typeface="Cambria Math" panose="02040503050406030204" pitchFamily="18" charset="0"/>
                        </a:rPr>
                        <m:t>, </m:t>
                      </m:r>
                      <m:r>
                        <a:rPr lang="en-US" b="0" i="1" smtClean="0">
                          <a:latin typeface="Cambria Math" panose="02040503050406030204" pitchFamily="18" charset="0"/>
                        </a:rPr>
                        <m:t>𝑈</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oMath>
                  </m:oMathPara>
                </a14:m>
                <a:endParaRPr lang="en-US" dirty="0" smtClean="0"/>
              </a:p>
              <a:p>
                <a:pPr marL="457200" lvl="1" indent="0">
                  <a:buNone/>
                </a:pPr>
                <a:r>
                  <a:rPr lang="en-US" dirty="0" smtClean="0"/>
                  <a:t>Or equivalently:</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r>
                            <a:rPr lang="en-US" b="0" i="1" smtClean="0">
                              <a:latin typeface="Cambria Math" panose="02040503050406030204" pitchFamily="18" charset="0"/>
                            </a:rPr>
                            <m:t>′)</m:t>
                          </m:r>
                        </m:e>
                        <m:sub>
                          <m:r>
                            <a:rPr lang="en-US" b="0" i="1" smtClean="0">
                              <a:latin typeface="Cambria Math" panose="02040503050406030204" pitchFamily="18" charset="0"/>
                            </a:rPr>
                            <m:t>𝑖𝑗𝑘</m:t>
                          </m:r>
                        </m:sub>
                      </m:sSub>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b>
                        <m:sup/>
                        <m:e>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𝐷</m:t>
                                  </m:r>
                                </m:e>
                                <m:sup>
                                  <m:r>
                                    <a:rPr lang="en-US" b="0" i="1" smtClean="0">
                                      <a:latin typeface="Cambria Math" panose="02040503050406030204" pitchFamily="18" charset="0"/>
                                    </a:rPr>
                                    <m:t>2</m:t>
                                  </m:r>
                                </m:sup>
                              </m:sSup>
                              <m:r>
                                <a:rPr lang="en-US" b="0" i="1" smtClean="0">
                                  <a:latin typeface="Cambria Math" panose="02040503050406030204" pitchFamily="18" charset="0"/>
                                </a:rPr>
                                <m:t>𝑓</m:t>
                              </m:r>
                              <m:r>
                                <a:rPr lang="en-US" b="0" i="1" smtClean="0">
                                  <a:latin typeface="Cambria Math" panose="02040503050406030204" pitchFamily="18" charset="0"/>
                                </a:rPr>
                                <m:t>)</m:t>
                              </m:r>
                            </m:e>
                            <m:sub>
                              <m:r>
                                <a:rPr lang="en-US" b="0" i="1" smtClean="0">
                                  <a:latin typeface="Cambria Math" panose="02040503050406030204" pitchFamily="18" charset="0"/>
                                </a:rPr>
                                <m:t>𝑙𝑚𝑛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𝑙𝑖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𝑚𝑗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𝑛𝑘</m:t>
                              </m:r>
                            </m:sub>
                          </m:sSub>
                        </m:e>
                      </m:nary>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 t="-1401" b="-20588"/>
                </a:stretch>
              </a:blipFill>
            </p:spPr>
            <p:txBody>
              <a:bodyPr/>
              <a:lstStyle/>
              <a:p>
                <a:r>
                  <a:rPr lang="en-US">
                    <a:noFill/>
                  </a:rPr>
                  <a:t> </a:t>
                </a:r>
              </a:p>
            </p:txBody>
          </p:sp>
        </mc:Fallback>
      </mc:AlternateContent>
    </p:spTree>
    <p:extLst>
      <p:ext uri="{BB962C8B-B14F-4D97-AF65-F5344CB8AC3E}">
        <p14:creationId xmlns:p14="http://schemas.microsoft.com/office/powerpoint/2010/main" val="201322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a:t>
            </a:r>
            <a:r>
              <a:rPr lang="en-US" baseline="30000" dirty="0" smtClean="0"/>
              <a:t>nd</a:t>
            </a:r>
            <a:r>
              <a:rPr lang="en-US" dirty="0" smtClean="0"/>
              <a:t>) Differential Form of Band-Space Maps</a:t>
            </a:r>
            <a:endParaRPr lang="en-US" dirty="0"/>
          </a:p>
        </p:txBody>
      </p:sp>
      <p:pic>
        <p:nvPicPr>
          <p:cNvPr id="4" name="Content Placeholder 3"/>
          <p:cNvPicPr>
            <a:picLocks noGrp="1" noChangeAspect="1"/>
          </p:cNvPicPr>
          <p:nvPr>
            <p:ph idx="1"/>
          </p:nvPr>
        </p:nvPicPr>
        <p:blipFill>
          <a:blip r:embed="rId2"/>
          <a:stretch>
            <a:fillRect/>
          </a:stretch>
        </p:blipFill>
        <p:spPr>
          <a:xfrm>
            <a:off x="2466136" y="1825625"/>
            <a:ext cx="7259728" cy="4351338"/>
          </a:xfrm>
          <a:prstGeom prst="rect">
            <a:avLst/>
          </a:prstGeom>
        </p:spPr>
      </p:pic>
    </p:spTree>
    <p:extLst>
      <p:ext uri="{BB962C8B-B14F-4D97-AF65-F5344CB8AC3E}">
        <p14:creationId xmlns:p14="http://schemas.microsoft.com/office/powerpoint/2010/main" val="2777346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8976</TotalTime>
  <Words>408</Words>
  <Application>Microsoft Office PowerPoint</Application>
  <PresentationFormat>Widescreen</PresentationFormat>
  <Paragraphs>246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Wingdings</vt:lpstr>
      <vt:lpstr>Office Theme</vt:lpstr>
      <vt:lpstr>Key Recovery Attack on The Cubic ABC Simple-Matrix Encryption Scheme</vt:lpstr>
      <vt:lpstr>Outline</vt:lpstr>
      <vt:lpstr>Multivariate cryptography</vt:lpstr>
      <vt:lpstr>Multivariate Cryptography 2 The Butterfly Construction</vt:lpstr>
      <vt:lpstr>Cubic ABC: The Core Map</vt:lpstr>
      <vt:lpstr>Special Structure: Band Spaces</vt:lpstr>
      <vt:lpstr>How many band spaces are there:</vt:lpstr>
      <vt:lpstr>A Formal Tool for Describing the Structure: The Discrete Differential</vt:lpstr>
      <vt:lpstr>The (2nd) Differential Form of Band-Space Maps</vt:lpstr>
      <vt:lpstr>Some properties of band-space differentials. (in the 〖u′〗_i basis)</vt:lpstr>
      <vt:lpstr>Our attack strategy (Modified MinRank)</vt:lpstr>
      <vt:lpstr>Setting some vectors equal</vt:lpstr>
      <vt:lpstr>How likely are random vectors to share a band kernel?</vt:lpstr>
      <vt:lpstr>If the vectors share a band kernel, how likely are we to find a band-space map?</vt:lpstr>
      <vt:lpstr>How big a space of solutions do we have to search through</vt:lpstr>
      <vt:lpstr>Putting it all together</vt:lpstr>
      <vt:lpstr>Key Recovery: Overall Strategy</vt:lpstr>
      <vt:lpstr>Key Recovery Step 1:  Solving for the whole band kernel.</vt:lpstr>
      <vt:lpstr>Key Recovery Step 2:  Solving for the whole band space</vt:lpstr>
      <vt:lpstr>Key Recovery Step 3: Solving for the space of linear forms in Bβ+Cγ (This can be our first column of B’)</vt:lpstr>
      <vt:lpstr>Key Recovery Step 4: Solving for A^′ (mod v_1,…,v_s)</vt:lpstr>
      <vt:lpstr>Key Recovery Step 5: Solving for B^′ and C^′ "(mod " v_1,…,v_s ")" and 〖T^′〗^(-1)</vt:lpstr>
      <vt:lpstr>Key Recovery Step 6: Solving for another Band Space  (corresponding to another column of B^′ (mod v_1,…,v_s))</vt:lpstr>
      <vt:lpstr>Key Recovery Step 7: Solving for the Band Kernel (For the Band Space we found in Step 6)</vt:lpstr>
      <vt:lpstr>Key Recovery Step 8: Solving for the Rest of A’</vt:lpstr>
      <vt:lpstr>Key Recovery Step 9: Solving for the rest of B′ and C′</vt:lpstr>
      <vt:lpstr>How bad is the attack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Recovery Attack on The Cubic ABC Simple-Matrix Encryption Scheme</dc:title>
  <dc:creator>Perlner, Ray (Fed)</dc:creator>
  <cp:lastModifiedBy>Perlner, Ray (Fed)</cp:lastModifiedBy>
  <cp:revision>78</cp:revision>
  <dcterms:created xsi:type="dcterms:W3CDTF">2016-06-01T15:13:33Z</dcterms:created>
  <dcterms:modified xsi:type="dcterms:W3CDTF">2016-06-07T20:50:25Z</dcterms:modified>
</cp:coreProperties>
</file>